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Nunito SemiBold"/>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Deleted user"/>
  <p:cmAuthor clrIdx="1" id="1" initials="" lastIdx="1" name="Alice Morton"/>
  <p:cmAuthor clrIdx="2" id="2" initials="" lastIdx="2" name="Ari Zlotof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NunitoSemiBold-regular.fntdata"/><Relationship Id="rId21" Type="http://schemas.openxmlformats.org/officeDocument/2006/relationships/slide" Target="slides/slide14.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Nunito-regular.fntdata"/><Relationship Id="rId25" Type="http://schemas.openxmlformats.org/officeDocument/2006/relationships/font" Target="fonts/NunitoSemiBold-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boldItalic.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20T09:17:28.419">
    <p:pos x="216" y="449"/>
    <p:text>+a.morton@kokonetworks.com Does this read accurate to you?
_Reassigned to Alice Morton_</p:text>
  </p:cm>
  <p:cm authorId="1" idx="1" dt="2020-05-19T13:13:29.719">
    <p:pos x="216" y="449"/>
    <p:text>now accurate but this will need serverside resource to resolve. may need to loop in sameer to your conversatiosn.</p:text>
  </p:cm>
  <p:cm authorId="0" idx="2" dt="2020-05-20T09:17:28.419">
    <p:pos x="216" y="449"/>
    <p:text>Got it thanks</p:text>
  </p:cm>
  <p:cm authorId="0" idx="3" dt="2020-04-30T09:12:07.046">
    <p:pos x="473" y="80"/>
    <p:text>Order referrer needs to be checked in realtime instead of during fulfilment.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05-17T15:45:02.601">
    <p:pos x="521" y="80"/>
    <p:text>+n.njoroge@kokonetworks.com +a.morton@kokonetworks.com this change is approved.
_Assigned to Deleted user_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4-30T06:49:03.418">
    <p:pos x="653" y="62"/>
    <p:text>Engineering Feedback: Probably a UI bug that's causing the display of inaccurate information.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0-05-17T15:46:59.217">
    <p:pos x="216" y="545"/>
    <p:text>+n.njoroge@kokonetworks.com +a.morton@kokonetworks.com this is approved
_Assigned to Deleted user_</p:text>
  </p:cm>
  <p:cm authorId="0" idx="5" dt="2020-04-30T06:46:49.244">
    <p:pos x="569" y="32"/>
    <p:text>Engineering feedback: Hard-coded so needs server-side work.</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04-30T06:46:17.613">
    <p:pos x="4642" y="43"/>
    <p:text>Engineering feedback: Moving the KOKO PIN to share credit and sign up new customer is fine. However we would need wider consultation on the app session length to make sure security requirements of the app are maintained.
cc +s.soni@kokonetworks.com and +k.otieno@kokonetworks.com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f62cb9c0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f62cb9c0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94ec3973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894ec3973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94ec3973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94ec3973a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894ec3973a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7f62cb9c0b_7_2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7f62cb9c0b_7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f62cb9c0b_7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f62cb9c0b_7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7f62cb9c0b_7_2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f62cb9c0b_7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f62cb9c0b_7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7f62cb9c0b_7_2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f62cb9c0b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10" name="Google Shape;210;g7f62cb9c0b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f8aa38df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23" name="Google Shape;223;g7f8aa38d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f8aa38df4_0_3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36" name="Google Shape;236;g7f8aa38df4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f8aa38df4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48" name="Google Shape;248;g7f8aa38df4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74d7394c9b_0_4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63" name="Google Shape;263;g74d7394c9b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4d7394c9b_0_3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75" name="Google Shape;275;g74d7394c9b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85a00dead3_1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85a00dead3_1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94ec3973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94ec3973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5"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b="0" l="0" r="0" t="0"/>
          <a:stretch/>
        </p:blipFill>
        <p:spPr>
          <a:xfrm>
            <a:off x="1191" y="1191"/>
            <a:ext cx="1191" cy="1191"/>
          </a:xfrm>
          <a:prstGeom prst="rect">
            <a:avLst/>
          </a:prstGeom>
          <a:noFill/>
          <a:ln>
            <a:noFill/>
          </a:ln>
        </p:spPr>
      </p:pic>
      <p:sp>
        <p:nvSpPr>
          <p:cNvPr id="57" name="Google Shape;57;p14"/>
          <p:cNvSpPr txBox="1"/>
          <p:nvPr>
            <p:ph type="title"/>
          </p:nvPr>
        </p:nvSpPr>
        <p:spPr>
          <a:xfrm>
            <a:off x="4693444" y="2053615"/>
            <a:ext cx="4027150" cy="559669"/>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2300"/>
              <a:buNone/>
              <a:defRPr sz="2300"/>
            </a:lvl1pPr>
            <a:lvl2pPr lvl="1" algn="l">
              <a:lnSpc>
                <a:spcPct val="90000"/>
              </a:lnSpc>
              <a:spcBef>
                <a:spcPts val="0"/>
              </a:spcBef>
              <a:spcAft>
                <a:spcPts val="0"/>
              </a:spcAft>
              <a:buSzPts val="2300"/>
              <a:buNone/>
              <a:defRPr sz="2300"/>
            </a:lvl2pPr>
            <a:lvl3pPr lvl="2" algn="l">
              <a:lnSpc>
                <a:spcPct val="90000"/>
              </a:lnSpc>
              <a:spcBef>
                <a:spcPts val="0"/>
              </a:spcBef>
              <a:spcAft>
                <a:spcPts val="0"/>
              </a:spcAft>
              <a:buSzPts val="2300"/>
              <a:buNone/>
              <a:defRPr sz="2300"/>
            </a:lvl3pPr>
            <a:lvl4pPr lvl="3" algn="l">
              <a:lnSpc>
                <a:spcPct val="90000"/>
              </a:lnSpc>
              <a:spcBef>
                <a:spcPts val="0"/>
              </a:spcBef>
              <a:spcAft>
                <a:spcPts val="0"/>
              </a:spcAft>
              <a:buSzPts val="2300"/>
              <a:buNone/>
              <a:defRPr sz="2300"/>
            </a:lvl4pPr>
            <a:lvl5pPr lvl="4" algn="l">
              <a:lnSpc>
                <a:spcPct val="90000"/>
              </a:lnSpc>
              <a:spcBef>
                <a:spcPts val="0"/>
              </a:spcBef>
              <a:spcAft>
                <a:spcPts val="0"/>
              </a:spcAft>
              <a:buSzPts val="2300"/>
              <a:buNone/>
              <a:defRPr sz="2300"/>
            </a:lvl5pPr>
            <a:lvl6pPr lvl="5" algn="l">
              <a:lnSpc>
                <a:spcPct val="90000"/>
              </a:lnSpc>
              <a:spcBef>
                <a:spcPts val="0"/>
              </a:spcBef>
              <a:spcAft>
                <a:spcPts val="0"/>
              </a:spcAft>
              <a:buSzPts val="2300"/>
              <a:buNone/>
              <a:defRPr sz="2300"/>
            </a:lvl6pPr>
            <a:lvl7pPr lvl="6" algn="l">
              <a:lnSpc>
                <a:spcPct val="90000"/>
              </a:lnSpc>
              <a:spcBef>
                <a:spcPts val="0"/>
              </a:spcBef>
              <a:spcAft>
                <a:spcPts val="0"/>
              </a:spcAft>
              <a:buSzPts val="2300"/>
              <a:buNone/>
              <a:defRPr sz="2300"/>
            </a:lvl7pPr>
            <a:lvl8pPr lvl="7" algn="l">
              <a:lnSpc>
                <a:spcPct val="90000"/>
              </a:lnSpc>
              <a:spcBef>
                <a:spcPts val="0"/>
              </a:spcBef>
              <a:spcAft>
                <a:spcPts val="0"/>
              </a:spcAft>
              <a:buSzPts val="2300"/>
              <a:buNone/>
              <a:defRPr sz="2300"/>
            </a:lvl8pPr>
            <a:lvl9pPr lvl="8" algn="l">
              <a:lnSpc>
                <a:spcPct val="90000"/>
              </a:lnSpc>
              <a:spcBef>
                <a:spcPts val="0"/>
              </a:spcBef>
              <a:spcAft>
                <a:spcPts val="0"/>
              </a:spcAft>
              <a:buSzPts val="2300"/>
              <a:buNone/>
              <a:defRPr sz="2300"/>
            </a:lvl9pPr>
          </a:lstStyle>
          <a:p/>
        </p:txBody>
      </p:sp>
      <p:pic>
        <p:nvPicPr>
          <p:cNvPr id="58" name="Google Shape;58;p14"/>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9" name="Google Shape;59;p14"/>
          <p:cNvSpPr txBox="1"/>
          <p:nvPr>
            <p:ph idx="1" type="subTitle"/>
          </p:nvPr>
        </p:nvSpPr>
        <p:spPr>
          <a:xfrm>
            <a:off x="4693443" y="2783527"/>
            <a:ext cx="4027150" cy="559669"/>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None/>
              <a:defRPr sz="1800">
                <a:solidFill>
                  <a:schemeClr val="dk1"/>
                </a:solidFill>
              </a:defRPr>
            </a:lvl1pPr>
            <a:lvl2pPr lvl="1" algn="ctr">
              <a:lnSpc>
                <a:spcPct val="90000"/>
              </a:lnSpc>
              <a:spcBef>
                <a:spcPts val="400"/>
              </a:spcBef>
              <a:spcAft>
                <a:spcPts val="0"/>
              </a:spcAft>
              <a:buClr>
                <a:schemeClr val="dk1"/>
              </a:buClr>
              <a:buSzPts val="1800"/>
              <a:buNone/>
              <a:defRPr/>
            </a:lvl2pPr>
            <a:lvl3pPr lvl="2" algn="ctr">
              <a:lnSpc>
                <a:spcPct val="90000"/>
              </a:lnSpc>
              <a:spcBef>
                <a:spcPts val="400"/>
              </a:spcBef>
              <a:spcAft>
                <a:spcPts val="0"/>
              </a:spcAft>
              <a:buClr>
                <a:schemeClr val="dk1"/>
              </a:buClr>
              <a:buSzPts val="1800"/>
              <a:buNone/>
              <a:defRPr sz="1800"/>
            </a:lvl3pPr>
            <a:lvl4pPr lvl="3" algn="ctr">
              <a:lnSpc>
                <a:spcPct val="90000"/>
              </a:lnSpc>
              <a:spcBef>
                <a:spcPts val="400"/>
              </a:spcBef>
              <a:spcAft>
                <a:spcPts val="0"/>
              </a:spcAft>
              <a:buClr>
                <a:schemeClr val="dk1"/>
              </a:buClr>
              <a:buSzPts val="1800"/>
              <a:buNone/>
              <a:defRPr sz="1800"/>
            </a:lvl4pPr>
            <a:lvl5pPr lvl="4" algn="ctr">
              <a:lnSpc>
                <a:spcPct val="90000"/>
              </a:lnSpc>
              <a:spcBef>
                <a:spcPts val="400"/>
              </a:spcBef>
              <a:spcAft>
                <a:spcPts val="0"/>
              </a:spcAft>
              <a:buClr>
                <a:schemeClr val="dk1"/>
              </a:buClr>
              <a:buSzPts val="1800"/>
              <a:buNone/>
              <a:defRPr sz="1800"/>
            </a:lvl5pPr>
            <a:lvl6pPr lvl="5" algn="ctr">
              <a:lnSpc>
                <a:spcPct val="90000"/>
              </a:lnSpc>
              <a:spcBef>
                <a:spcPts val="400"/>
              </a:spcBef>
              <a:spcAft>
                <a:spcPts val="0"/>
              </a:spcAft>
              <a:buClr>
                <a:schemeClr val="dk1"/>
              </a:buClr>
              <a:buSzPts val="1800"/>
              <a:buNone/>
              <a:defRPr sz="1800"/>
            </a:lvl6pPr>
            <a:lvl7pPr lvl="6" algn="ctr">
              <a:lnSpc>
                <a:spcPct val="90000"/>
              </a:lnSpc>
              <a:spcBef>
                <a:spcPts val="400"/>
              </a:spcBef>
              <a:spcAft>
                <a:spcPts val="0"/>
              </a:spcAft>
              <a:buClr>
                <a:schemeClr val="dk1"/>
              </a:buClr>
              <a:buSzPts val="1800"/>
              <a:buNone/>
              <a:defRPr sz="1800"/>
            </a:lvl7pPr>
            <a:lvl8pPr lvl="7" algn="ctr">
              <a:lnSpc>
                <a:spcPct val="90000"/>
              </a:lnSpc>
              <a:spcBef>
                <a:spcPts val="400"/>
              </a:spcBef>
              <a:spcAft>
                <a:spcPts val="0"/>
              </a:spcAft>
              <a:buClr>
                <a:schemeClr val="dk1"/>
              </a:buClr>
              <a:buSzPts val="1800"/>
              <a:buNone/>
              <a:defRPr sz="1800"/>
            </a:lvl8pPr>
            <a:lvl9pPr lvl="8" algn="ctr">
              <a:lnSpc>
                <a:spcPct val="90000"/>
              </a:lnSpc>
              <a:spcBef>
                <a:spcPts val="400"/>
              </a:spcBef>
              <a:spcAft>
                <a:spcPts val="0"/>
              </a:spcAft>
              <a:buClr>
                <a:schemeClr val="dk1"/>
              </a:buClr>
              <a:buSzPts val="1800"/>
              <a:buNone/>
              <a:defRPr sz="1800"/>
            </a:lvl9pPr>
          </a:lstStyle>
          <a:p/>
        </p:txBody>
      </p:sp>
      <p:grpSp>
        <p:nvGrpSpPr>
          <p:cNvPr id="60" name="Google Shape;60;p14"/>
          <p:cNvGrpSpPr/>
          <p:nvPr/>
        </p:nvGrpSpPr>
        <p:grpSpPr>
          <a:xfrm>
            <a:off x="0" y="-335"/>
            <a:ext cx="6070776" cy="5150358"/>
            <a:chOff x="0" y="-446"/>
            <a:chExt cx="8094368" cy="6867144"/>
          </a:xfrm>
        </p:grpSpPr>
        <p:pic>
          <p:nvPicPr>
            <p:cNvPr descr="Image" id="61" name="Google Shape;61;p14"/>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62" name="Google Shape;62;p14"/>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63" name="Google Shape;63;p14"/>
          <p:cNvCxnSpPr/>
          <p:nvPr/>
        </p:nvCxnSpPr>
        <p:spPr>
          <a:xfrm>
            <a:off x="4693443" y="2619853"/>
            <a:ext cx="4027150" cy="0"/>
          </a:xfrm>
          <a:prstGeom prst="straightConnector1">
            <a:avLst/>
          </a:prstGeom>
          <a:noFill/>
          <a:ln cap="flat" cmpd="sng" w="9525">
            <a:solidFill>
              <a:schemeClr val="dk1"/>
            </a:solidFill>
            <a:prstDash val="solid"/>
            <a:miter lim="800000"/>
            <a:headEnd len="sm" w="sm" type="none"/>
            <a:tailEnd len="sm" w="sm" type="none"/>
          </a:ln>
        </p:spPr>
      </p:cxnSp>
      <p:sp>
        <p:nvSpPr>
          <p:cNvPr id="64" name="Google Shape;64;p14"/>
          <p:cNvSpPr txBox="1"/>
          <p:nvPr/>
        </p:nvSpPr>
        <p:spPr>
          <a:xfrm>
            <a:off x="6125512" y="4944056"/>
            <a:ext cx="3018600"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1" y="0"/>
            <a:ext cx="9148465" cy="5143500"/>
          </a:xfrm>
          <a:prstGeom prst="rect">
            <a:avLst/>
          </a:prstGeom>
          <a:noFill/>
          <a:ln>
            <a:noFill/>
          </a:ln>
        </p:spPr>
      </p:pic>
      <p:pic>
        <p:nvPicPr>
          <p:cNvPr descr="Image" id="67" name="Google Shape;67;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68" name="Google Shape;68;p15"/>
          <p:cNvCxnSpPr/>
          <p:nvPr/>
        </p:nvCxnSpPr>
        <p:spPr>
          <a:xfrm>
            <a:off x="5133239" y="2061078"/>
            <a:ext cx="3658336" cy="0"/>
          </a:xfrm>
          <a:prstGeom prst="straightConnector1">
            <a:avLst/>
          </a:prstGeom>
          <a:noFill/>
          <a:ln cap="flat" cmpd="sng" w="12700">
            <a:solidFill>
              <a:srgbClr val="000000"/>
            </a:solidFill>
            <a:prstDash val="solid"/>
            <a:miter lim="400000"/>
            <a:headEnd len="sm" w="sm" type="none"/>
            <a:tailEnd len="sm" w="sm" type="none"/>
          </a:ln>
        </p:spPr>
      </p:cxnSp>
      <p:cxnSp>
        <p:nvCxnSpPr>
          <p:cNvPr id="69" name="Google Shape;69;p15"/>
          <p:cNvCxnSpPr/>
          <p:nvPr/>
        </p:nvCxnSpPr>
        <p:spPr>
          <a:xfrm>
            <a:off x="4163162" y="2061078"/>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70" name="Google Shape;70;p15"/>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
        <p:nvSpPr>
          <p:cNvPr id="71" name="Google Shape;71;p15"/>
          <p:cNvSpPr txBox="1"/>
          <p:nvPr/>
        </p:nvSpPr>
        <p:spPr>
          <a:xfrm>
            <a:off x="5473153" y="1591258"/>
            <a:ext cx="3326625" cy="51502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700">
                <a:solidFill>
                  <a:schemeClr val="dk1"/>
                </a:solidFill>
                <a:latin typeface="Nunito"/>
                <a:ea typeface="Nunito"/>
                <a:cs typeface="Nunito"/>
                <a:sym typeface="Nunito"/>
              </a:rPr>
              <a:t>Agenda</a:t>
            </a:r>
            <a:endParaRPr b="1" sz="1100">
              <a:latin typeface="Nunito"/>
              <a:ea typeface="Nunito"/>
              <a:cs typeface="Nunito"/>
              <a:sym typeface="Nunito"/>
            </a:endParaRPr>
          </a:p>
        </p:txBody>
      </p:sp>
      <p:sp>
        <p:nvSpPr>
          <p:cNvPr id="72" name="Google Shape;72;p15"/>
          <p:cNvSpPr txBox="1"/>
          <p:nvPr>
            <p:ph idx="1" type="subTitle"/>
          </p:nvPr>
        </p:nvSpPr>
        <p:spPr>
          <a:xfrm>
            <a:off x="5473144" y="2146519"/>
            <a:ext cx="3326625" cy="2671425"/>
          </a:xfrm>
          <a:prstGeom prst="rect">
            <a:avLst/>
          </a:prstGeom>
        </p:spPr>
        <p:txBody>
          <a:bodyPr anchorCtr="0" anchor="t" bIns="34275" lIns="68575" spcFirstLastPara="1" rIns="68575" wrap="square" tIns="34275">
            <a:noAutofit/>
          </a:bodyPr>
          <a:lstStyle>
            <a:lvl1pPr lvl="0">
              <a:spcBef>
                <a:spcPts val="800"/>
              </a:spcBef>
              <a:spcAft>
                <a:spcPts val="0"/>
              </a:spcAft>
              <a:buNone/>
              <a:defRPr/>
            </a:lvl1pPr>
            <a:lvl2pPr lvl="1">
              <a:spcBef>
                <a:spcPts val="800"/>
              </a:spcBef>
              <a:spcAft>
                <a:spcPts val="0"/>
              </a:spcAft>
              <a:buNone/>
              <a:defRPr/>
            </a:lvl2pPr>
            <a:lvl3pPr lvl="2">
              <a:spcBef>
                <a:spcPts val="800"/>
              </a:spcBef>
              <a:spcAft>
                <a:spcPts val="0"/>
              </a:spcAft>
              <a:buNone/>
              <a:defRPr/>
            </a:lvl3pPr>
            <a:lvl4pPr lvl="3">
              <a:spcBef>
                <a:spcPts val="800"/>
              </a:spcBef>
              <a:spcAft>
                <a:spcPts val="0"/>
              </a:spcAft>
              <a:buNone/>
              <a:defRPr/>
            </a:lvl4pPr>
            <a:lvl5pPr lvl="4">
              <a:spcBef>
                <a:spcPts val="800"/>
              </a:spcBef>
              <a:spcAft>
                <a:spcPts val="0"/>
              </a:spcAft>
              <a:buNone/>
              <a:defRPr/>
            </a:lvl5pPr>
            <a:lvl6pPr lvl="5">
              <a:spcBef>
                <a:spcPts val="800"/>
              </a:spcBef>
              <a:spcAft>
                <a:spcPts val="0"/>
              </a:spcAft>
              <a:buNone/>
              <a:defRPr/>
            </a:lvl6pPr>
            <a:lvl7pPr lvl="6">
              <a:spcBef>
                <a:spcPts val="800"/>
              </a:spcBef>
              <a:spcAft>
                <a:spcPts val="0"/>
              </a:spcAft>
              <a:buNone/>
              <a:defRPr/>
            </a:lvl7pPr>
            <a:lvl8pPr lvl="7">
              <a:spcBef>
                <a:spcPts val="800"/>
              </a:spcBef>
              <a:spcAft>
                <a:spcPts val="0"/>
              </a:spcAft>
              <a:buNone/>
              <a:defRPr/>
            </a:lvl8pPr>
            <a:lvl9pPr lvl="8">
              <a:spcBef>
                <a:spcPts val="80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73" name="Shape 73"/>
        <p:cNvGrpSpPr/>
        <p:nvPr/>
      </p:nvGrpSpPr>
      <p:grpSpPr>
        <a:xfrm>
          <a:off x="0" y="0"/>
          <a:ext cx="0" cy="0"/>
          <a:chOff x="0" y="0"/>
          <a:chExt cx="0" cy="0"/>
        </a:xfrm>
      </p:grpSpPr>
      <p:pic>
        <p:nvPicPr>
          <p:cNvPr descr="Image" id="74" name="Google Shape;74;p16"/>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pic>
        <p:nvPicPr>
          <p:cNvPr descr="Image" id="75" name="Google Shape;75;p16"/>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76" name="Google Shape;76;p16"/>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77" name="Google Shape;77;p16"/>
          <p:cNvCxnSpPr/>
          <p:nvPr/>
        </p:nvCxnSpPr>
        <p:spPr>
          <a:xfrm>
            <a:off x="0" y="703247"/>
            <a:ext cx="9150234" cy="0"/>
          </a:xfrm>
          <a:prstGeom prst="straightConnector1">
            <a:avLst/>
          </a:prstGeom>
          <a:noFill/>
          <a:ln cap="flat" cmpd="sng" w="19050">
            <a:solidFill>
              <a:srgbClr val="65D9F8"/>
            </a:solidFill>
            <a:prstDash val="solid"/>
            <a:miter lim="400000"/>
            <a:headEnd len="sm" w="sm" type="none"/>
            <a:tailEnd len="sm" w="sm" type="none"/>
          </a:ln>
        </p:spPr>
      </p:cxnSp>
      <p:sp>
        <p:nvSpPr>
          <p:cNvPr id="78" name="Google Shape;78;p16"/>
          <p:cNvSpPr txBox="1"/>
          <p:nvPr>
            <p:ph type="title"/>
          </p:nvPr>
        </p:nvSpPr>
        <p:spPr>
          <a:xfrm>
            <a:off x="900113" y="68582"/>
            <a:ext cx="7899845" cy="587871"/>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sz="24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79" name="Google Shape;79;p16"/>
          <p:cNvSpPr txBox="1"/>
          <p:nvPr/>
        </p:nvSpPr>
        <p:spPr>
          <a:xfrm>
            <a:off x="0" y="4952700"/>
            <a:ext cx="3110850"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
        <p:nvSpPr>
          <p:cNvPr id="80" name="Google Shape;80;p16"/>
          <p:cNvSpPr txBox="1"/>
          <p:nvPr>
            <p:ph idx="1" type="subTitle"/>
          </p:nvPr>
        </p:nvSpPr>
        <p:spPr>
          <a:xfrm>
            <a:off x="344043" y="999353"/>
            <a:ext cx="8455914" cy="3638974"/>
          </a:xfrm>
          <a:prstGeom prst="rect">
            <a:avLst/>
          </a:prstGeom>
          <a:noFill/>
          <a:ln>
            <a:noFill/>
          </a:ln>
        </p:spPr>
        <p:txBody>
          <a:bodyPr anchorCtr="0" anchor="t" bIns="34275" lIns="68575" spcFirstLastPara="1" rIns="68575" wrap="square" tIns="34275">
            <a:noAutofit/>
          </a:bodyPr>
          <a:lstStyle>
            <a:lvl1pPr lvl="0" algn="l">
              <a:lnSpc>
                <a:spcPct val="120000"/>
              </a:lnSpc>
              <a:spcBef>
                <a:spcPts val="800"/>
              </a:spcBef>
              <a:spcAft>
                <a:spcPts val="0"/>
              </a:spcAft>
              <a:buClr>
                <a:schemeClr val="dk1"/>
              </a:buClr>
              <a:buSzPts val="2100"/>
              <a:buNone/>
              <a:defRPr b="0" sz="21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cxnSp>
        <p:nvCxnSpPr>
          <p:cNvPr id="81" name="Google Shape;81;p16"/>
          <p:cNvCxnSpPr/>
          <p:nvPr/>
        </p:nvCxnSpPr>
        <p:spPr>
          <a:xfrm>
            <a:off x="-1" y="4790417"/>
            <a:ext cx="9148572" cy="10183"/>
          </a:xfrm>
          <a:prstGeom prst="straightConnector1">
            <a:avLst/>
          </a:prstGeom>
          <a:noFill/>
          <a:ln cap="flat" cmpd="sng" w="12700">
            <a:solidFill>
              <a:srgbClr val="000000"/>
            </a:solidFill>
            <a:prstDash val="solid"/>
            <a:miter lim="400000"/>
            <a:headEnd len="sm" w="sm" type="none"/>
            <a:tailEnd len="sm" w="sm" type="none"/>
          </a:ln>
        </p:spPr>
      </p:cxnSp>
      <p:sp>
        <p:nvSpPr>
          <p:cNvPr id="82" name="Google Shape;82;p16"/>
          <p:cNvSpPr txBox="1"/>
          <p:nvPr>
            <p:ph idx="12" type="sldNum"/>
          </p:nvPr>
        </p:nvSpPr>
        <p:spPr>
          <a:xfrm>
            <a:off x="8828325" y="4800694"/>
            <a:ext cx="320175" cy="342900"/>
          </a:xfrm>
          <a:prstGeom prst="rect">
            <a:avLst/>
          </a:prstGeom>
        </p:spPr>
        <p:txBody>
          <a:bodyPr anchorCtr="0" anchor="t" bIns="68575" lIns="68575" spcFirstLastPara="1" rIns="68575" wrap="square" tIns="68575">
            <a:noAutofit/>
          </a:bodyPr>
          <a:lstStyle>
            <a:lvl1pPr lvl="0" algn="ctr">
              <a:buNone/>
              <a:defRPr b="1" sz="1100">
                <a:solidFill>
                  <a:srgbClr val="FFFFFF"/>
                </a:solidFill>
                <a:latin typeface="Nunito"/>
                <a:ea typeface="Nunito"/>
                <a:cs typeface="Nunito"/>
                <a:sym typeface="Nunito"/>
              </a:defRPr>
            </a:lvl1pPr>
            <a:lvl2pPr lvl="1" algn="ctr">
              <a:buNone/>
              <a:defRPr b="1" sz="1100">
                <a:solidFill>
                  <a:srgbClr val="FFFFFF"/>
                </a:solidFill>
                <a:latin typeface="Nunito"/>
                <a:ea typeface="Nunito"/>
                <a:cs typeface="Nunito"/>
                <a:sym typeface="Nunito"/>
              </a:defRPr>
            </a:lvl2pPr>
            <a:lvl3pPr lvl="2" algn="ctr">
              <a:buNone/>
              <a:defRPr b="1" sz="1100">
                <a:solidFill>
                  <a:srgbClr val="FFFFFF"/>
                </a:solidFill>
                <a:latin typeface="Nunito"/>
                <a:ea typeface="Nunito"/>
                <a:cs typeface="Nunito"/>
                <a:sym typeface="Nunito"/>
              </a:defRPr>
            </a:lvl3pPr>
            <a:lvl4pPr lvl="3" algn="ctr">
              <a:buNone/>
              <a:defRPr b="1" sz="1100">
                <a:solidFill>
                  <a:srgbClr val="FFFFFF"/>
                </a:solidFill>
                <a:latin typeface="Nunito"/>
                <a:ea typeface="Nunito"/>
                <a:cs typeface="Nunito"/>
                <a:sym typeface="Nunito"/>
              </a:defRPr>
            </a:lvl4pPr>
            <a:lvl5pPr lvl="4" algn="ctr">
              <a:buNone/>
              <a:defRPr b="1" sz="1100">
                <a:solidFill>
                  <a:srgbClr val="FFFFFF"/>
                </a:solidFill>
                <a:latin typeface="Nunito"/>
                <a:ea typeface="Nunito"/>
                <a:cs typeface="Nunito"/>
                <a:sym typeface="Nunito"/>
              </a:defRPr>
            </a:lvl5pPr>
            <a:lvl6pPr lvl="5" algn="ctr">
              <a:buNone/>
              <a:defRPr b="1" sz="1100">
                <a:solidFill>
                  <a:srgbClr val="FFFFFF"/>
                </a:solidFill>
                <a:latin typeface="Nunito"/>
                <a:ea typeface="Nunito"/>
                <a:cs typeface="Nunito"/>
                <a:sym typeface="Nunito"/>
              </a:defRPr>
            </a:lvl6pPr>
            <a:lvl7pPr lvl="6" algn="ctr">
              <a:buNone/>
              <a:defRPr b="1" sz="1100">
                <a:solidFill>
                  <a:srgbClr val="FFFFFF"/>
                </a:solidFill>
                <a:latin typeface="Nunito"/>
                <a:ea typeface="Nunito"/>
                <a:cs typeface="Nunito"/>
                <a:sym typeface="Nunito"/>
              </a:defRPr>
            </a:lvl7pPr>
            <a:lvl8pPr lvl="7" algn="ctr">
              <a:buNone/>
              <a:defRPr b="1" sz="1100">
                <a:solidFill>
                  <a:srgbClr val="FFFFFF"/>
                </a:solidFill>
                <a:latin typeface="Nunito"/>
                <a:ea typeface="Nunito"/>
                <a:cs typeface="Nunito"/>
                <a:sym typeface="Nunito"/>
              </a:defRPr>
            </a:lvl8pPr>
            <a:lvl9pPr lvl="8"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 y="2510"/>
            <a:ext cx="9144000" cy="5140990"/>
          </a:xfrm>
          <a:prstGeom prst="rect">
            <a:avLst/>
          </a:prstGeom>
          <a:noFill/>
          <a:ln>
            <a:noFill/>
          </a:ln>
        </p:spPr>
      </p:pic>
      <p:pic>
        <p:nvPicPr>
          <p:cNvPr descr="Image" id="85" name="Google Shape;85;p1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6" name="Google Shape;86;p17"/>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7"/>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7"/>
          <p:cNvSpPr txBox="1"/>
          <p:nvPr>
            <p:ph type="title"/>
          </p:nvPr>
        </p:nvSpPr>
        <p:spPr>
          <a:xfrm>
            <a:off x="5055394" y="2253815"/>
            <a:ext cx="3821906" cy="559669"/>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800"/>
              <a:buFont typeface="Nunito"/>
              <a:buNone/>
              <a:defRPr b="1" sz="1800">
                <a:latin typeface="Nunito"/>
                <a:ea typeface="Nunito"/>
                <a:cs typeface="Nunito"/>
                <a:sym typeface="Nunito"/>
              </a:defRPr>
            </a:lvl1pPr>
            <a:lvl2pPr lvl="1" algn="l">
              <a:lnSpc>
                <a:spcPct val="90000"/>
              </a:lnSpc>
              <a:spcBef>
                <a:spcPts val="0"/>
              </a:spcBef>
              <a:spcAft>
                <a:spcPts val="0"/>
              </a:spcAft>
              <a:buSzPts val="1800"/>
              <a:buFont typeface="Nunito"/>
              <a:buNone/>
              <a:defRPr b="1" sz="1800">
                <a:latin typeface="Nunito"/>
                <a:ea typeface="Nunito"/>
                <a:cs typeface="Nunito"/>
                <a:sym typeface="Nunito"/>
              </a:defRPr>
            </a:lvl2pPr>
            <a:lvl3pPr lvl="2" algn="l">
              <a:lnSpc>
                <a:spcPct val="90000"/>
              </a:lnSpc>
              <a:spcBef>
                <a:spcPts val="0"/>
              </a:spcBef>
              <a:spcAft>
                <a:spcPts val="0"/>
              </a:spcAft>
              <a:buSzPts val="1800"/>
              <a:buFont typeface="Nunito"/>
              <a:buNone/>
              <a:defRPr b="1" sz="1800">
                <a:latin typeface="Nunito"/>
                <a:ea typeface="Nunito"/>
                <a:cs typeface="Nunito"/>
                <a:sym typeface="Nunito"/>
              </a:defRPr>
            </a:lvl3pPr>
            <a:lvl4pPr lvl="3" algn="l">
              <a:lnSpc>
                <a:spcPct val="90000"/>
              </a:lnSpc>
              <a:spcBef>
                <a:spcPts val="0"/>
              </a:spcBef>
              <a:spcAft>
                <a:spcPts val="0"/>
              </a:spcAft>
              <a:buSzPts val="1800"/>
              <a:buFont typeface="Nunito"/>
              <a:buNone/>
              <a:defRPr b="1" sz="1800">
                <a:latin typeface="Nunito"/>
                <a:ea typeface="Nunito"/>
                <a:cs typeface="Nunito"/>
                <a:sym typeface="Nunito"/>
              </a:defRPr>
            </a:lvl4pPr>
            <a:lvl5pPr lvl="4" algn="l">
              <a:lnSpc>
                <a:spcPct val="90000"/>
              </a:lnSpc>
              <a:spcBef>
                <a:spcPts val="0"/>
              </a:spcBef>
              <a:spcAft>
                <a:spcPts val="0"/>
              </a:spcAft>
              <a:buSzPts val="1800"/>
              <a:buFont typeface="Nunito"/>
              <a:buNone/>
              <a:defRPr b="1" sz="1800">
                <a:latin typeface="Nunito"/>
                <a:ea typeface="Nunito"/>
                <a:cs typeface="Nunito"/>
                <a:sym typeface="Nunito"/>
              </a:defRPr>
            </a:lvl5pPr>
            <a:lvl6pPr lvl="5" algn="l">
              <a:lnSpc>
                <a:spcPct val="90000"/>
              </a:lnSpc>
              <a:spcBef>
                <a:spcPts val="0"/>
              </a:spcBef>
              <a:spcAft>
                <a:spcPts val="0"/>
              </a:spcAft>
              <a:buSzPts val="1800"/>
              <a:buFont typeface="Nunito"/>
              <a:buNone/>
              <a:defRPr b="1" sz="1800">
                <a:latin typeface="Nunito"/>
                <a:ea typeface="Nunito"/>
                <a:cs typeface="Nunito"/>
                <a:sym typeface="Nunito"/>
              </a:defRPr>
            </a:lvl6pPr>
            <a:lvl7pPr lvl="6" algn="l">
              <a:lnSpc>
                <a:spcPct val="90000"/>
              </a:lnSpc>
              <a:spcBef>
                <a:spcPts val="0"/>
              </a:spcBef>
              <a:spcAft>
                <a:spcPts val="0"/>
              </a:spcAft>
              <a:buSzPts val="1800"/>
              <a:buFont typeface="Nunito"/>
              <a:buNone/>
              <a:defRPr b="1" sz="1800">
                <a:latin typeface="Nunito"/>
                <a:ea typeface="Nunito"/>
                <a:cs typeface="Nunito"/>
                <a:sym typeface="Nunito"/>
              </a:defRPr>
            </a:lvl7pPr>
            <a:lvl8pPr lvl="7" algn="l">
              <a:lnSpc>
                <a:spcPct val="90000"/>
              </a:lnSpc>
              <a:spcBef>
                <a:spcPts val="0"/>
              </a:spcBef>
              <a:spcAft>
                <a:spcPts val="0"/>
              </a:spcAft>
              <a:buSzPts val="1800"/>
              <a:buFont typeface="Nunito"/>
              <a:buNone/>
              <a:defRPr b="1" sz="1800">
                <a:latin typeface="Nunito"/>
                <a:ea typeface="Nunito"/>
                <a:cs typeface="Nunito"/>
                <a:sym typeface="Nunito"/>
              </a:defRPr>
            </a:lvl8pPr>
            <a:lvl9pPr lvl="8"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89" name="Google Shape;89;p17"/>
          <p:cNvSpPr txBox="1"/>
          <p:nvPr>
            <p:ph idx="1" type="subTitle"/>
          </p:nvPr>
        </p:nvSpPr>
        <p:spPr>
          <a:xfrm>
            <a:off x="5055393" y="2859727"/>
            <a:ext cx="3821906" cy="559669"/>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400"/>
              <a:buNone/>
              <a:defRPr sz="14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400"/>
              <a:buNone/>
              <a:defRPr/>
            </a:lvl4pPr>
            <a:lvl5pPr lvl="4" algn="ctr">
              <a:lnSpc>
                <a:spcPct val="90000"/>
              </a:lnSpc>
              <a:spcBef>
                <a:spcPts val="400"/>
              </a:spcBef>
              <a:spcAft>
                <a:spcPts val="0"/>
              </a:spcAft>
              <a:buClr>
                <a:schemeClr val="dk1"/>
              </a:buClr>
              <a:buSzPts val="1400"/>
              <a:buNone/>
              <a:defRPr/>
            </a:lvl5pPr>
            <a:lvl6pPr lvl="5" algn="ctr">
              <a:lnSpc>
                <a:spcPct val="90000"/>
              </a:lnSpc>
              <a:spcBef>
                <a:spcPts val="400"/>
              </a:spcBef>
              <a:spcAft>
                <a:spcPts val="0"/>
              </a:spcAft>
              <a:buClr>
                <a:schemeClr val="dk1"/>
              </a:buClr>
              <a:buSzPts val="1400"/>
              <a:buNone/>
              <a:defRPr/>
            </a:lvl6pPr>
            <a:lvl7pPr lvl="6" algn="ctr">
              <a:lnSpc>
                <a:spcPct val="90000"/>
              </a:lnSpc>
              <a:spcBef>
                <a:spcPts val="400"/>
              </a:spcBef>
              <a:spcAft>
                <a:spcPts val="0"/>
              </a:spcAft>
              <a:buClr>
                <a:schemeClr val="dk1"/>
              </a:buClr>
              <a:buSzPts val="1400"/>
              <a:buNone/>
              <a:defRPr/>
            </a:lvl7pPr>
            <a:lvl8pPr lvl="7" algn="ctr">
              <a:lnSpc>
                <a:spcPct val="90000"/>
              </a:lnSpc>
              <a:spcBef>
                <a:spcPts val="400"/>
              </a:spcBef>
              <a:spcAft>
                <a:spcPts val="0"/>
              </a:spcAft>
              <a:buClr>
                <a:schemeClr val="dk1"/>
              </a:buClr>
              <a:buSzPts val="1400"/>
              <a:buNone/>
              <a:defRPr/>
            </a:lvl8pPr>
            <a:lvl9pPr lvl="8" algn="ctr">
              <a:lnSpc>
                <a:spcPct val="90000"/>
              </a:lnSpc>
              <a:spcBef>
                <a:spcPts val="400"/>
              </a:spcBef>
              <a:spcAft>
                <a:spcPts val="0"/>
              </a:spcAft>
              <a:buClr>
                <a:schemeClr val="dk1"/>
              </a:buClr>
              <a:buSzPts val="1400"/>
              <a:buNone/>
              <a:defRPr/>
            </a:lvl9pPr>
          </a:lstStyle>
          <a:p/>
        </p:txBody>
      </p:sp>
      <p:sp>
        <p:nvSpPr>
          <p:cNvPr id="90" name="Google Shape;90;p17"/>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0" y="2510"/>
            <a:ext cx="9144000" cy="5140990"/>
          </a:xfrm>
          <a:prstGeom prst="rect">
            <a:avLst/>
          </a:prstGeom>
          <a:noFill/>
          <a:ln>
            <a:noFill/>
          </a:ln>
        </p:spPr>
      </p:pic>
      <p:pic>
        <p:nvPicPr>
          <p:cNvPr descr="Image" id="93" name="Google Shape;93;p18"/>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4" name="Google Shape;94;p18"/>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8"/>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8"/>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97" name="Google Shape;97;p18"/>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98" name="Google Shape;98;p18"/>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99" name="Shape 99"/>
        <p:cNvGrpSpPr/>
        <p:nvPr/>
      </p:nvGrpSpPr>
      <p:grpSpPr>
        <a:xfrm>
          <a:off x="0" y="0"/>
          <a:ext cx="0" cy="0"/>
          <a:chOff x="0" y="0"/>
          <a:chExt cx="0" cy="0"/>
        </a:xfrm>
      </p:grpSpPr>
      <p:pic>
        <p:nvPicPr>
          <p:cNvPr id="100" name="Google Shape;100;p19"/>
          <p:cNvPicPr preferRelativeResize="0"/>
          <p:nvPr/>
        </p:nvPicPr>
        <p:blipFill rotWithShape="1">
          <a:blip r:embed="rId2">
            <a:alphaModFix/>
          </a:blip>
          <a:srcRect b="0" l="0" r="0" t="0"/>
          <a:stretch/>
        </p:blipFill>
        <p:spPr>
          <a:xfrm>
            <a:off x="-6532" y="0"/>
            <a:ext cx="9148466" cy="5143500"/>
          </a:xfrm>
          <a:prstGeom prst="rect">
            <a:avLst/>
          </a:prstGeom>
          <a:noFill/>
          <a:ln>
            <a:noFill/>
          </a:ln>
        </p:spPr>
      </p:pic>
      <p:pic>
        <p:nvPicPr>
          <p:cNvPr descr="Image" id="101" name="Google Shape;101;p19"/>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2" name="Google Shape;102;p19"/>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9"/>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9"/>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05" name="Google Shape;105;p19"/>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06" name="Google Shape;106;p19"/>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07" name="Shape 107"/>
        <p:cNvGrpSpPr/>
        <p:nvPr/>
      </p:nvGrpSpPr>
      <p:grpSpPr>
        <a:xfrm>
          <a:off x="0" y="0"/>
          <a:ext cx="0" cy="0"/>
          <a:chOff x="0" y="0"/>
          <a:chExt cx="0" cy="0"/>
        </a:xfrm>
      </p:grpSpPr>
      <p:pic>
        <p:nvPicPr>
          <p:cNvPr id="108" name="Google Shape;108;p20"/>
          <p:cNvPicPr preferRelativeResize="0"/>
          <p:nvPr/>
        </p:nvPicPr>
        <p:blipFill rotWithShape="1">
          <a:blip r:embed="rId2">
            <a:alphaModFix/>
          </a:blip>
          <a:srcRect b="0" l="0" r="0" t="0"/>
          <a:stretch/>
        </p:blipFill>
        <p:spPr>
          <a:xfrm>
            <a:off x="-4465" y="0"/>
            <a:ext cx="9148465" cy="5143500"/>
          </a:xfrm>
          <a:prstGeom prst="rect">
            <a:avLst/>
          </a:prstGeom>
          <a:noFill/>
          <a:ln>
            <a:noFill/>
          </a:ln>
        </p:spPr>
      </p:pic>
      <p:pic>
        <p:nvPicPr>
          <p:cNvPr descr="Image" id="109" name="Google Shape;109;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0" name="Google Shape;110;p20"/>
          <p:cNvCxnSpPr/>
          <p:nvPr/>
        </p:nvCxnSpPr>
        <p:spPr>
          <a:xfrm>
            <a:off x="4780813" y="2730763"/>
            <a:ext cx="4096575"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20"/>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20"/>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13" name="Google Shape;113;p20"/>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14" name="Google Shape;114;p20"/>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2">
            <a:alphaModFix/>
          </a:blip>
          <a:srcRect b="0" l="0" r="0" t="0"/>
          <a:stretch/>
        </p:blipFill>
        <p:spPr>
          <a:xfrm>
            <a:off x="-1" y="-13872"/>
            <a:ext cx="9141714" cy="5171244"/>
          </a:xfrm>
          <a:prstGeom prst="rect">
            <a:avLst/>
          </a:prstGeom>
          <a:noFill/>
          <a:ln>
            <a:noFill/>
          </a:ln>
        </p:spPr>
      </p:pic>
      <p:pic>
        <p:nvPicPr>
          <p:cNvPr descr="Image" id="117" name="Google Shape;117;p2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8" name="Google Shape;118;p21"/>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21"/>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21"/>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1" name="Google Shape;121;p21"/>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22" name="Google Shape;122;p21"/>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23" name="Shape 123"/>
        <p:cNvGrpSpPr/>
        <p:nvPr/>
      </p:nvGrpSpPr>
      <p:grpSpPr>
        <a:xfrm>
          <a:off x="0" y="0"/>
          <a:ext cx="0" cy="0"/>
          <a:chOff x="0" y="0"/>
          <a:chExt cx="0" cy="0"/>
        </a:xfrm>
      </p:grpSpPr>
      <p:pic>
        <p:nvPicPr>
          <p:cNvPr id="124" name="Google Shape;124;p22"/>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125" name="Google Shape;125;p2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6" name="Google Shape;126;p22"/>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27" name="Google Shape;127;p22"/>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28" name="Google Shape;128;p22"/>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29" name="Google Shape;129;p22"/>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0" name="Google Shape;130;p22"/>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31" name="Shape 131"/>
        <p:cNvGrpSpPr/>
        <p:nvPr/>
      </p:nvGrpSpPr>
      <p:grpSpPr>
        <a:xfrm>
          <a:off x="0" y="0"/>
          <a:ext cx="0" cy="0"/>
          <a:chOff x="0" y="0"/>
          <a:chExt cx="0" cy="0"/>
        </a:xfrm>
      </p:grpSpPr>
      <p:pic>
        <p:nvPicPr>
          <p:cNvPr id="132" name="Google Shape;132;p23"/>
          <p:cNvPicPr preferRelativeResize="0"/>
          <p:nvPr/>
        </p:nvPicPr>
        <p:blipFill rotWithShape="1">
          <a:blip r:embed="rId2">
            <a:alphaModFix/>
          </a:blip>
          <a:srcRect b="0" l="0" r="0" t="0"/>
          <a:stretch/>
        </p:blipFill>
        <p:spPr>
          <a:xfrm>
            <a:off x="-4762" y="0"/>
            <a:ext cx="9153525" cy="5146345"/>
          </a:xfrm>
          <a:prstGeom prst="rect">
            <a:avLst/>
          </a:prstGeom>
          <a:noFill/>
          <a:ln>
            <a:noFill/>
          </a:ln>
        </p:spPr>
      </p:pic>
      <p:pic>
        <p:nvPicPr>
          <p:cNvPr descr="Image" id="133" name="Google Shape;133;p2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34" name="Google Shape;134;p23"/>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35" name="Google Shape;135;p23"/>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36" name="Google Shape;136;p23"/>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37" name="Google Shape;137;p23"/>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38" name="Google Shape;138;p23"/>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0" l="0" r="0" t="0"/>
          <a:stretch/>
        </p:blipFill>
        <p:spPr>
          <a:xfrm>
            <a:off x="0" y="0"/>
            <a:ext cx="9148465" cy="5143500"/>
          </a:xfrm>
          <a:prstGeom prst="rect">
            <a:avLst/>
          </a:prstGeom>
          <a:noFill/>
          <a:ln>
            <a:noFill/>
          </a:ln>
        </p:spPr>
      </p:pic>
      <p:pic>
        <p:nvPicPr>
          <p:cNvPr descr="Image" id="141" name="Google Shape;141;p2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42" name="Google Shape;142;p24"/>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43" name="Google Shape;143;p24"/>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44" name="Google Shape;144;p24"/>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45" name="Google Shape;145;p24"/>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46" name="Google Shape;146;p24"/>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47"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b="0" l="0" r="0" t="0"/>
          <a:stretch/>
        </p:blipFill>
        <p:spPr>
          <a:xfrm>
            <a:off x="0" y="0"/>
            <a:ext cx="9148394" cy="5143500"/>
          </a:xfrm>
          <a:prstGeom prst="rect">
            <a:avLst/>
          </a:prstGeom>
          <a:noFill/>
          <a:ln>
            <a:noFill/>
          </a:ln>
        </p:spPr>
      </p:pic>
      <p:pic>
        <p:nvPicPr>
          <p:cNvPr descr="Image" id="149" name="Google Shape;149;p2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50" name="Google Shape;150;p25"/>
          <p:cNvCxnSpPr/>
          <p:nvPr/>
        </p:nvCxnSpPr>
        <p:spPr>
          <a:xfrm>
            <a:off x="4780813" y="2730763"/>
            <a:ext cx="4096486" cy="0"/>
          </a:xfrm>
          <a:prstGeom prst="straightConnector1">
            <a:avLst/>
          </a:prstGeom>
          <a:noFill/>
          <a:ln cap="flat" cmpd="sng" w="12700">
            <a:solidFill>
              <a:srgbClr val="000000"/>
            </a:solidFill>
            <a:prstDash val="solid"/>
            <a:miter lim="400000"/>
            <a:headEnd len="sm" w="sm" type="none"/>
            <a:tailEnd len="sm" w="sm" type="none"/>
          </a:ln>
        </p:spPr>
      </p:cxnSp>
      <p:cxnSp>
        <p:nvCxnSpPr>
          <p:cNvPr id="151" name="Google Shape;151;p25"/>
          <p:cNvCxnSpPr/>
          <p:nvPr/>
        </p:nvCxnSpPr>
        <p:spPr>
          <a:xfrm>
            <a:off x="3810737" y="2730763"/>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52" name="Google Shape;152;p25"/>
          <p:cNvSpPr txBox="1"/>
          <p:nvPr>
            <p:ph type="title"/>
          </p:nvPr>
        </p:nvSpPr>
        <p:spPr>
          <a:xfrm>
            <a:off x="5055394" y="2253815"/>
            <a:ext cx="3821850" cy="55957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800"/>
              <a:buFont typeface="Nunito"/>
              <a:buNone/>
              <a:defRPr b="1" sz="1800">
                <a:latin typeface="Nunito"/>
                <a:ea typeface="Nunito"/>
                <a:cs typeface="Nunito"/>
                <a:sym typeface="Nunito"/>
              </a:defRPr>
            </a:lvl1pPr>
            <a:lvl2pPr lvl="1" rtl="0" algn="l">
              <a:lnSpc>
                <a:spcPct val="90000"/>
              </a:lnSpc>
              <a:spcBef>
                <a:spcPts val="0"/>
              </a:spcBef>
              <a:spcAft>
                <a:spcPts val="0"/>
              </a:spcAft>
              <a:buSzPts val="1800"/>
              <a:buFont typeface="Nunito"/>
              <a:buNone/>
              <a:defRPr b="1" sz="1800">
                <a:latin typeface="Nunito"/>
                <a:ea typeface="Nunito"/>
                <a:cs typeface="Nunito"/>
                <a:sym typeface="Nunito"/>
              </a:defRPr>
            </a:lvl2pPr>
            <a:lvl3pPr lvl="2" rtl="0" algn="l">
              <a:lnSpc>
                <a:spcPct val="90000"/>
              </a:lnSpc>
              <a:spcBef>
                <a:spcPts val="0"/>
              </a:spcBef>
              <a:spcAft>
                <a:spcPts val="0"/>
              </a:spcAft>
              <a:buSzPts val="1800"/>
              <a:buFont typeface="Nunito"/>
              <a:buNone/>
              <a:defRPr b="1" sz="1800">
                <a:latin typeface="Nunito"/>
                <a:ea typeface="Nunito"/>
                <a:cs typeface="Nunito"/>
                <a:sym typeface="Nunito"/>
              </a:defRPr>
            </a:lvl3pPr>
            <a:lvl4pPr lvl="3" rtl="0" algn="l">
              <a:lnSpc>
                <a:spcPct val="90000"/>
              </a:lnSpc>
              <a:spcBef>
                <a:spcPts val="0"/>
              </a:spcBef>
              <a:spcAft>
                <a:spcPts val="0"/>
              </a:spcAft>
              <a:buSzPts val="1800"/>
              <a:buFont typeface="Nunito"/>
              <a:buNone/>
              <a:defRPr b="1" sz="1800">
                <a:latin typeface="Nunito"/>
                <a:ea typeface="Nunito"/>
                <a:cs typeface="Nunito"/>
                <a:sym typeface="Nunito"/>
              </a:defRPr>
            </a:lvl4pPr>
            <a:lvl5pPr lvl="4" rtl="0" algn="l">
              <a:lnSpc>
                <a:spcPct val="90000"/>
              </a:lnSpc>
              <a:spcBef>
                <a:spcPts val="0"/>
              </a:spcBef>
              <a:spcAft>
                <a:spcPts val="0"/>
              </a:spcAft>
              <a:buSzPts val="1800"/>
              <a:buFont typeface="Nunito"/>
              <a:buNone/>
              <a:defRPr b="1" sz="1800">
                <a:latin typeface="Nunito"/>
                <a:ea typeface="Nunito"/>
                <a:cs typeface="Nunito"/>
                <a:sym typeface="Nunito"/>
              </a:defRPr>
            </a:lvl5pPr>
            <a:lvl6pPr lvl="5" rtl="0" algn="l">
              <a:lnSpc>
                <a:spcPct val="90000"/>
              </a:lnSpc>
              <a:spcBef>
                <a:spcPts val="0"/>
              </a:spcBef>
              <a:spcAft>
                <a:spcPts val="0"/>
              </a:spcAft>
              <a:buSzPts val="1800"/>
              <a:buFont typeface="Nunito"/>
              <a:buNone/>
              <a:defRPr b="1" sz="1800">
                <a:latin typeface="Nunito"/>
                <a:ea typeface="Nunito"/>
                <a:cs typeface="Nunito"/>
                <a:sym typeface="Nunito"/>
              </a:defRPr>
            </a:lvl6pPr>
            <a:lvl7pPr lvl="6" rtl="0" algn="l">
              <a:lnSpc>
                <a:spcPct val="90000"/>
              </a:lnSpc>
              <a:spcBef>
                <a:spcPts val="0"/>
              </a:spcBef>
              <a:spcAft>
                <a:spcPts val="0"/>
              </a:spcAft>
              <a:buSzPts val="1800"/>
              <a:buFont typeface="Nunito"/>
              <a:buNone/>
              <a:defRPr b="1" sz="1800">
                <a:latin typeface="Nunito"/>
                <a:ea typeface="Nunito"/>
                <a:cs typeface="Nunito"/>
                <a:sym typeface="Nunito"/>
              </a:defRPr>
            </a:lvl7pPr>
            <a:lvl8pPr lvl="7" rtl="0" algn="l">
              <a:lnSpc>
                <a:spcPct val="90000"/>
              </a:lnSpc>
              <a:spcBef>
                <a:spcPts val="0"/>
              </a:spcBef>
              <a:spcAft>
                <a:spcPts val="0"/>
              </a:spcAft>
              <a:buSzPts val="1800"/>
              <a:buFont typeface="Nunito"/>
              <a:buNone/>
              <a:defRPr b="1" sz="1800">
                <a:latin typeface="Nunito"/>
                <a:ea typeface="Nunito"/>
                <a:cs typeface="Nunito"/>
                <a:sym typeface="Nunito"/>
              </a:defRPr>
            </a:lvl8pPr>
            <a:lvl9pPr lvl="8" rtl="0" algn="l">
              <a:lnSpc>
                <a:spcPct val="90000"/>
              </a:lnSpc>
              <a:spcBef>
                <a:spcPts val="0"/>
              </a:spcBef>
              <a:spcAft>
                <a:spcPts val="0"/>
              </a:spcAft>
              <a:buSzPts val="1800"/>
              <a:buFont typeface="Nunito"/>
              <a:buNone/>
              <a:defRPr b="1" sz="1800">
                <a:latin typeface="Nunito"/>
                <a:ea typeface="Nunito"/>
                <a:cs typeface="Nunito"/>
                <a:sym typeface="Nunito"/>
              </a:defRPr>
            </a:lvl9pPr>
          </a:lstStyle>
          <a:p/>
        </p:txBody>
      </p:sp>
      <p:sp>
        <p:nvSpPr>
          <p:cNvPr id="153" name="Google Shape;153;p25"/>
          <p:cNvSpPr txBox="1"/>
          <p:nvPr>
            <p:ph idx="1" type="subTitle"/>
          </p:nvPr>
        </p:nvSpPr>
        <p:spPr>
          <a:xfrm>
            <a:off x="5055393" y="2859727"/>
            <a:ext cx="3821850" cy="5595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b="0" sz="14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400"/>
              <a:buNone/>
              <a:defRPr sz="14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400"/>
              <a:buNone/>
              <a:defRPr/>
            </a:lvl4pPr>
            <a:lvl5pPr lvl="4" rtl="0" algn="ctr">
              <a:lnSpc>
                <a:spcPct val="90000"/>
              </a:lnSpc>
              <a:spcBef>
                <a:spcPts val="400"/>
              </a:spcBef>
              <a:spcAft>
                <a:spcPts val="0"/>
              </a:spcAft>
              <a:buClr>
                <a:schemeClr val="dk1"/>
              </a:buClr>
              <a:buSzPts val="1400"/>
              <a:buNone/>
              <a:defRPr/>
            </a:lvl5pPr>
            <a:lvl6pPr lvl="5" rtl="0" algn="ctr">
              <a:lnSpc>
                <a:spcPct val="90000"/>
              </a:lnSpc>
              <a:spcBef>
                <a:spcPts val="400"/>
              </a:spcBef>
              <a:spcAft>
                <a:spcPts val="0"/>
              </a:spcAft>
              <a:buClr>
                <a:schemeClr val="dk1"/>
              </a:buClr>
              <a:buSzPts val="1400"/>
              <a:buNone/>
              <a:defRPr/>
            </a:lvl6pPr>
            <a:lvl7pPr lvl="6" rtl="0" algn="ctr">
              <a:lnSpc>
                <a:spcPct val="90000"/>
              </a:lnSpc>
              <a:spcBef>
                <a:spcPts val="400"/>
              </a:spcBef>
              <a:spcAft>
                <a:spcPts val="0"/>
              </a:spcAft>
              <a:buClr>
                <a:schemeClr val="dk1"/>
              </a:buClr>
              <a:buSzPts val="1400"/>
              <a:buNone/>
              <a:defRPr/>
            </a:lvl7pPr>
            <a:lvl8pPr lvl="7" rtl="0" algn="ctr">
              <a:lnSpc>
                <a:spcPct val="90000"/>
              </a:lnSpc>
              <a:spcBef>
                <a:spcPts val="400"/>
              </a:spcBef>
              <a:spcAft>
                <a:spcPts val="0"/>
              </a:spcAft>
              <a:buClr>
                <a:schemeClr val="dk1"/>
              </a:buClr>
              <a:buSzPts val="1400"/>
              <a:buNone/>
              <a:defRPr/>
            </a:lvl8pPr>
            <a:lvl9pPr lvl="8" rtl="0" algn="ctr">
              <a:lnSpc>
                <a:spcPct val="90000"/>
              </a:lnSpc>
              <a:spcBef>
                <a:spcPts val="400"/>
              </a:spcBef>
              <a:spcAft>
                <a:spcPts val="0"/>
              </a:spcAft>
              <a:buClr>
                <a:schemeClr val="dk1"/>
              </a:buClr>
              <a:buSzPts val="1400"/>
              <a:buNone/>
              <a:defRPr/>
            </a:lvl9pPr>
          </a:lstStyle>
          <a:p/>
        </p:txBody>
      </p:sp>
      <p:sp>
        <p:nvSpPr>
          <p:cNvPr id="154" name="Google Shape;154;p25"/>
          <p:cNvSpPr txBox="1"/>
          <p:nvPr/>
        </p:nvSpPr>
        <p:spPr>
          <a:xfrm>
            <a:off x="0" y="4942819"/>
            <a:ext cx="301477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lt1"/>
                </a:solidFill>
                <a:latin typeface="Nunito"/>
                <a:ea typeface="Nunito"/>
                <a:cs typeface="Nunito"/>
                <a:sym typeface="Nunito"/>
              </a:rPr>
              <a:t>© 2019 KOKO Networks Limited – Proprietary &amp; Confidential </a:t>
            </a:r>
            <a:endParaRPr b="1" i="0" sz="8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2">
            <a:alphaModFix/>
          </a:blip>
          <a:srcRect b="0" l="0" r="0" t="0"/>
          <a:stretch/>
        </p:blipFill>
        <p:spPr>
          <a:xfrm>
            <a:off x="1191" y="1191"/>
            <a:ext cx="1191" cy="1191"/>
          </a:xfrm>
          <a:prstGeom prst="rect">
            <a:avLst/>
          </a:prstGeom>
          <a:noFill/>
          <a:ln>
            <a:noFill/>
          </a:ln>
        </p:spPr>
      </p:pic>
      <p:pic>
        <p:nvPicPr>
          <p:cNvPr descr="Image" id="157" name="Google Shape;157;p26"/>
          <p:cNvPicPr preferRelativeResize="0"/>
          <p:nvPr/>
        </p:nvPicPr>
        <p:blipFill rotWithShape="1">
          <a:blip r:embed="rId3">
            <a:alphaModFix/>
          </a:blip>
          <a:srcRect b="26814" l="0" r="0" t="26809"/>
          <a:stretch/>
        </p:blipFill>
        <p:spPr>
          <a:xfrm>
            <a:off x="0" y="0"/>
            <a:ext cx="9144001" cy="5143500"/>
          </a:xfrm>
          <a:prstGeom prst="rect">
            <a:avLst/>
          </a:prstGeom>
          <a:noFill/>
          <a:ln>
            <a:noFill/>
          </a:ln>
        </p:spPr>
      </p:pic>
      <p:pic>
        <p:nvPicPr>
          <p:cNvPr descr="Image" id="158" name="Google Shape;158;p26"/>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59" name="Google Shape;159;p2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26"/>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161" name="Google Shape;161;p26"/>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162" name="Google Shape;162;p26"/>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63" name="Google Shape;163;p26"/>
          <p:cNvSpPr txBox="1"/>
          <p:nvPr>
            <p:ph idx="1" type="subTitle"/>
          </p:nvPr>
        </p:nvSpPr>
        <p:spPr>
          <a:xfrm>
            <a:off x="5158111" y="1586241"/>
            <a:ext cx="3668400" cy="328275"/>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4" name="Google Shape;164;p26"/>
          <p:cNvSpPr txBox="1"/>
          <p:nvPr/>
        </p:nvSpPr>
        <p:spPr>
          <a:xfrm>
            <a:off x="6132375" y="4944038"/>
            <a:ext cx="301162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
        <p:nvSpPr>
          <p:cNvPr id="165" name="Google Shape;165;p26"/>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66" name="Google Shape;166;p26"/>
          <p:cNvSpPr txBox="1"/>
          <p:nvPr/>
        </p:nvSpPr>
        <p:spPr>
          <a:xfrm>
            <a:off x="7285584" y="2062494"/>
            <a:ext cx="1495575"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67" name="Google Shape;167;p26"/>
          <p:cNvSpPr txBox="1"/>
          <p:nvPr/>
        </p:nvSpPr>
        <p:spPr>
          <a:xfrm>
            <a:off x="5336068" y="2062494"/>
            <a:ext cx="176445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27"/>
          <p:cNvPicPr preferRelativeResize="0"/>
          <p:nvPr/>
        </p:nvPicPr>
        <p:blipFill rotWithShape="1">
          <a:blip r:embed="rId2">
            <a:alphaModFix/>
          </a:blip>
          <a:srcRect b="26814" l="0" r="0" t="26809"/>
          <a:stretch/>
        </p:blipFill>
        <p:spPr>
          <a:xfrm>
            <a:off x="0" y="0"/>
            <a:ext cx="9144001" cy="5143500"/>
          </a:xfrm>
          <a:prstGeom prst="rect">
            <a:avLst/>
          </a:prstGeom>
          <a:noFill/>
          <a:ln>
            <a:noFill/>
          </a:ln>
        </p:spPr>
      </p:pic>
      <p:pic>
        <p:nvPicPr>
          <p:cNvPr descr="Image" id="170" name="Google Shape;170;p2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71" name="Google Shape;171;p2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27"/>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73" name="Google Shape;173;p27"/>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74" name="Google Shape;174;p27"/>
          <p:cNvSpPr txBox="1"/>
          <p:nvPr/>
        </p:nvSpPr>
        <p:spPr>
          <a:xfrm>
            <a:off x="7285584" y="2062494"/>
            <a:ext cx="1495575" cy="1755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75" name="Google Shape;175;p27"/>
          <p:cNvSpPr txBox="1"/>
          <p:nvPr/>
        </p:nvSpPr>
        <p:spPr>
          <a:xfrm>
            <a:off x="5336068" y="2062494"/>
            <a:ext cx="176445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sz="900">
                <a:solidFill>
                  <a:schemeClr val="dk1"/>
                </a:solidFill>
                <a:latin typeface="Nunito SemiBold"/>
                <a:ea typeface="Nunito SemiBold"/>
                <a:cs typeface="Nunito SemiBold"/>
                <a:sym typeface="Nunito SemiBold"/>
              </a:rPr>
              <a:t>enquiries</a:t>
            </a:r>
            <a:r>
              <a:rPr b="0" lang="en" sz="900">
                <a:solidFill>
                  <a:schemeClr val="dk1"/>
                </a:solidFill>
                <a:latin typeface="Nunito SemiBold"/>
                <a:ea typeface="Nunito SemiBold"/>
                <a:cs typeface="Nunito SemiBold"/>
                <a:sym typeface="Nunito SemiBold"/>
              </a:rPr>
              <a:t>@kokonetworks.com</a:t>
            </a:r>
            <a:endParaRPr b="0" sz="900">
              <a:solidFill>
                <a:schemeClr val="dk1"/>
              </a:solidFill>
              <a:latin typeface="Nunito SemiBold"/>
              <a:ea typeface="Nunito SemiBold"/>
              <a:cs typeface="Nunito SemiBold"/>
              <a:sym typeface="Nunito SemiBold"/>
            </a:endParaRPr>
          </a:p>
        </p:txBody>
      </p:sp>
      <p:sp>
        <p:nvSpPr>
          <p:cNvPr id="176" name="Google Shape;176;p27"/>
          <p:cNvSpPr txBox="1"/>
          <p:nvPr>
            <p:ph idx="1" type="subTitle"/>
          </p:nvPr>
        </p:nvSpPr>
        <p:spPr>
          <a:xfrm>
            <a:off x="5142323" y="2476091"/>
            <a:ext cx="3668400" cy="35752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7"/>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78" name="Google Shape;178;p27"/>
          <p:cNvSpPr txBox="1"/>
          <p:nvPr/>
        </p:nvSpPr>
        <p:spPr>
          <a:xfrm>
            <a:off x="6132375" y="4944038"/>
            <a:ext cx="301162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8"/>
          <p:cNvPicPr preferRelativeResize="0"/>
          <p:nvPr/>
        </p:nvPicPr>
        <p:blipFill rotWithShape="1">
          <a:blip r:embed="rId2">
            <a:alphaModFix/>
          </a:blip>
          <a:srcRect b="26814" l="0" r="0" t="26809"/>
          <a:stretch/>
        </p:blipFill>
        <p:spPr>
          <a:xfrm>
            <a:off x="0" y="0"/>
            <a:ext cx="9144001" cy="5143500"/>
          </a:xfrm>
          <a:prstGeom prst="rect">
            <a:avLst/>
          </a:prstGeom>
          <a:noFill/>
          <a:ln>
            <a:noFill/>
          </a:ln>
        </p:spPr>
      </p:pic>
      <p:pic>
        <p:nvPicPr>
          <p:cNvPr descr="Image" id="181" name="Google Shape;181;p2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2" name="Google Shape;182;p28"/>
          <p:cNvSpPr txBox="1"/>
          <p:nvPr>
            <p:ph idx="1" type="subTitle"/>
          </p:nvPr>
        </p:nvSpPr>
        <p:spPr>
          <a:xfrm>
            <a:off x="5142323" y="1864916"/>
            <a:ext cx="3668400" cy="357525"/>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3" name="Google Shape;183;p28"/>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contact:</a:t>
            </a:r>
            <a:endParaRPr b="0" sz="2400">
              <a:solidFill>
                <a:schemeClr val="dk1"/>
              </a:solidFill>
              <a:latin typeface="Nunito SemiBold"/>
              <a:ea typeface="Nunito SemiBold"/>
              <a:cs typeface="Nunito SemiBold"/>
              <a:sym typeface="Nunito SemiBold"/>
            </a:endParaRPr>
          </a:p>
        </p:txBody>
      </p:sp>
      <p:sp>
        <p:nvSpPr>
          <p:cNvPr id="184" name="Google Shape;184;p28"/>
          <p:cNvSpPr txBox="1"/>
          <p:nvPr/>
        </p:nvSpPr>
        <p:spPr>
          <a:xfrm>
            <a:off x="6132375" y="4944038"/>
            <a:ext cx="3011625" cy="19282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800">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1" y="0"/>
            <a:ext cx="9148465" cy="5143499"/>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188" name="Google Shape;188;p29"/>
          <p:cNvCxnSpPr/>
          <p:nvPr/>
        </p:nvCxnSpPr>
        <p:spPr>
          <a:xfrm>
            <a:off x="5133239" y="2061078"/>
            <a:ext cx="3658336"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4163162" y="2061078"/>
            <a:ext cx="970077"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idx="1" type="subTitle"/>
          </p:nvPr>
        </p:nvSpPr>
        <p:spPr>
          <a:xfrm>
            <a:off x="5464969" y="2302130"/>
            <a:ext cx="3326606" cy="2600318"/>
          </a:xfrm>
          <a:prstGeom prst="rect">
            <a:avLst/>
          </a:prstGeom>
          <a:noFill/>
          <a:ln>
            <a:noFill/>
          </a:ln>
        </p:spPr>
        <p:txBody>
          <a:bodyPr anchorCtr="0" anchor="t" bIns="34275" lIns="68575" spcFirstLastPara="1" rIns="68575" wrap="square" tIns="34275">
            <a:noAutofit/>
          </a:bodyPr>
          <a:lstStyle>
            <a:lvl1pPr lv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1" name="Google Shape;191;p29"/>
          <p:cNvSpPr txBox="1"/>
          <p:nvPr/>
        </p:nvSpPr>
        <p:spPr>
          <a:xfrm>
            <a:off x="-1" y="4942816"/>
            <a:ext cx="2762633" cy="19287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lt1"/>
                </a:solidFill>
                <a:latin typeface="Nunito"/>
                <a:ea typeface="Nunito"/>
                <a:cs typeface="Nunito"/>
                <a:sym typeface="Nunito"/>
              </a:rPr>
              <a:t>© 2019 KOKO Networks Limited – Proprietary &amp; Confidential </a:t>
            </a:r>
            <a:endParaRPr sz="1100"/>
          </a:p>
        </p:txBody>
      </p:sp>
      <p:sp>
        <p:nvSpPr>
          <p:cNvPr id="192" name="Google Shape;192;p29"/>
          <p:cNvSpPr txBox="1"/>
          <p:nvPr/>
        </p:nvSpPr>
        <p:spPr>
          <a:xfrm>
            <a:off x="5245894" y="1591258"/>
            <a:ext cx="3326606" cy="514959"/>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96" name="Google Shape;196;p30"/>
          <p:cNvCxnSpPr/>
          <p:nvPr/>
        </p:nvCxnSpPr>
        <p:spPr>
          <a:xfrm>
            <a:off x="0" y="703247"/>
            <a:ext cx="9150234" cy="0"/>
          </a:xfrm>
          <a:prstGeom prst="straightConnector1">
            <a:avLst/>
          </a:prstGeom>
          <a:noFill/>
          <a:ln cap="flat" cmpd="sng" w="19050">
            <a:solidFill>
              <a:srgbClr val="65D9F8"/>
            </a:solidFill>
            <a:prstDash val="solid"/>
            <a:miter lim="400000"/>
            <a:headEnd len="sm" w="sm" type="none"/>
            <a:tailEnd len="sm" w="sm" type="none"/>
          </a:ln>
        </p:spPr>
      </p:cxnSp>
      <p:sp>
        <p:nvSpPr>
          <p:cNvPr id="197" name="Google Shape;197;p30"/>
          <p:cNvSpPr txBox="1"/>
          <p:nvPr>
            <p:ph type="title"/>
          </p:nvPr>
        </p:nvSpPr>
        <p:spPr>
          <a:xfrm>
            <a:off x="900113" y="68582"/>
            <a:ext cx="7899845" cy="587871"/>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pic>
        <p:nvPicPr>
          <p:cNvPr descr="Image" id="198" name="Google Shape;198;p30"/>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sp>
        <p:nvSpPr>
          <p:cNvPr id="199" name="Google Shape;199;p30"/>
          <p:cNvSpPr txBox="1"/>
          <p:nvPr/>
        </p:nvSpPr>
        <p:spPr>
          <a:xfrm>
            <a:off x="-1" y="4952691"/>
            <a:ext cx="2762633" cy="192871"/>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800">
                <a:solidFill>
                  <a:schemeClr val="dk1"/>
                </a:solidFill>
                <a:latin typeface="Nunito"/>
                <a:ea typeface="Nunito"/>
                <a:cs typeface="Nunito"/>
                <a:sym typeface="Nunito"/>
              </a:rPr>
              <a:t>© 2019 KOKO Networks Limited – Proprietary &amp; Confidential </a:t>
            </a:r>
            <a:endParaRPr sz="1100"/>
          </a:p>
        </p:txBody>
      </p:sp>
      <p:cxnSp>
        <p:nvCxnSpPr>
          <p:cNvPr id="200" name="Google Shape;200;p30"/>
          <p:cNvCxnSpPr/>
          <p:nvPr/>
        </p:nvCxnSpPr>
        <p:spPr>
          <a:xfrm>
            <a:off x="-1" y="4790417"/>
            <a:ext cx="9148572" cy="10183"/>
          </a:xfrm>
          <a:prstGeom prst="straightConnector1">
            <a:avLst/>
          </a:prstGeom>
          <a:noFill/>
          <a:ln cap="flat" cmpd="sng" w="12700">
            <a:solidFill>
              <a:srgbClr val="000000"/>
            </a:solidFill>
            <a:prstDash val="solid"/>
            <a:miter lim="400000"/>
            <a:headEnd len="sm" w="sm" type="none"/>
            <a:tailEnd len="sm" w="sm" type="none"/>
          </a:ln>
        </p:spPr>
      </p:cxnSp>
      <p:sp>
        <p:nvSpPr>
          <p:cNvPr id="201" name="Google Shape;201;p30"/>
          <p:cNvSpPr txBox="1"/>
          <p:nvPr>
            <p:ph idx="12" type="sldNum"/>
          </p:nvPr>
        </p:nvSpPr>
        <p:spPr>
          <a:xfrm>
            <a:off x="8799957" y="4810783"/>
            <a:ext cx="344042" cy="332717"/>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1191" y="1191"/>
            <a:ext cx="1191" cy="1191"/>
          </a:xfrm>
          <a:prstGeom prst="rect">
            <a:avLst/>
          </a:prstGeom>
          <a:noFill/>
          <a:ln>
            <a:noFill/>
          </a:ln>
        </p:spPr>
      </p:pic>
      <p:sp>
        <p:nvSpPr>
          <p:cNvPr id="52" name="Google Shape;52;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100"/>
              <a:buFont typeface="Nunito SemiBold"/>
              <a:buNone/>
              <a:defRPr i="0" sz="3300" u="none" cap="none" strike="noStrike">
                <a:solidFill>
                  <a:schemeClr val="dk1"/>
                </a:solidFill>
                <a:latin typeface="Nunito SemiBold"/>
                <a:ea typeface="Nunito SemiBold"/>
                <a:cs typeface="Nunito SemiBold"/>
                <a:sym typeface="Nunito SemiBold"/>
              </a:defRPr>
            </a:lvl9pPr>
          </a:lstStyle>
          <a:p/>
        </p:txBody>
      </p:sp>
      <p:sp>
        <p:nvSpPr>
          <p:cNvPr id="53" name="Google Shape;53;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Nunito SemiBold"/>
              <a:buChar char="•"/>
              <a:defRPr i="0" sz="2100" u="none" cap="none" strike="noStrike">
                <a:solidFill>
                  <a:schemeClr val="dk1"/>
                </a:solidFill>
                <a:latin typeface="Nunito SemiBold"/>
                <a:ea typeface="Nunito SemiBold"/>
                <a:cs typeface="Nunito SemiBold"/>
                <a:sym typeface="Nunito SemiBold"/>
              </a:defRPr>
            </a:lvl1pPr>
            <a:lvl2pPr indent="-342900" lvl="1" marL="914400" marR="0" rtl="0" algn="l">
              <a:lnSpc>
                <a:spcPct val="90000"/>
              </a:lnSpc>
              <a:spcBef>
                <a:spcPts val="4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2pPr>
            <a:lvl3pPr indent="-323850" lvl="2" marL="1371600" marR="0" rtl="0" algn="l">
              <a:lnSpc>
                <a:spcPct val="90000"/>
              </a:lnSpc>
              <a:spcBef>
                <a:spcPts val="400"/>
              </a:spcBef>
              <a:spcAft>
                <a:spcPts val="0"/>
              </a:spcAft>
              <a:buClr>
                <a:schemeClr val="dk1"/>
              </a:buClr>
              <a:buSzPts val="1500"/>
              <a:buFont typeface="Nunito SemiBold"/>
              <a:buChar char="•"/>
              <a:defRPr i="0" sz="1500" u="none" cap="none" strike="noStrike">
                <a:solidFill>
                  <a:schemeClr val="dk1"/>
                </a:solidFill>
                <a:latin typeface="Nunito SemiBold"/>
                <a:ea typeface="Nunito SemiBold"/>
                <a:cs typeface="Nunito SemiBold"/>
                <a:sym typeface="Nunito SemiBold"/>
              </a:defRPr>
            </a:lvl3pPr>
            <a:lvl4pPr indent="-317500" lvl="3" marL="1828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4pPr>
            <a:lvl5pPr indent="-317500" lvl="4" marL="22860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5pPr>
            <a:lvl6pPr indent="-317500" lvl="5" marL="27432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6pPr>
            <a:lvl7pPr indent="-317500" lvl="6" marL="32004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7pPr>
            <a:lvl8pPr indent="-317500" lvl="7" marL="36576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8pPr>
            <a:lvl9pPr indent="-317500" lvl="8" marL="4114800" marR="0" rtl="0" algn="l">
              <a:lnSpc>
                <a:spcPct val="90000"/>
              </a:lnSpc>
              <a:spcBef>
                <a:spcPts val="400"/>
              </a:spcBef>
              <a:spcAft>
                <a:spcPts val="0"/>
              </a:spcAft>
              <a:buClr>
                <a:schemeClr val="dk1"/>
              </a:buClr>
              <a:buSzPts val="1400"/>
              <a:buFont typeface="Nunito SemiBold"/>
              <a:buChar char="•"/>
              <a:defRPr i="0" sz="1400" u="none" cap="none" strike="noStrike">
                <a:solidFill>
                  <a:schemeClr val="dk1"/>
                </a:solidFill>
                <a:latin typeface="Nunito SemiBold"/>
                <a:ea typeface="Nunito SemiBold"/>
                <a:cs typeface="Nunito SemiBold"/>
                <a:sym typeface="Nunito SemiBold"/>
              </a:defRPr>
            </a:lvl9pPr>
          </a:lstStyle>
          <a:p/>
        </p:txBody>
      </p:sp>
      <p:sp>
        <p:nvSpPr>
          <p:cNvPr id="54" name="Google Shape;54;p13"/>
          <p:cNvSpPr txBox="1"/>
          <p:nvPr>
            <p:ph idx="12" type="sldNum"/>
          </p:nvPr>
        </p:nvSpPr>
        <p:spPr>
          <a:xfrm>
            <a:off x="8556784" y="4749851"/>
            <a:ext cx="548775" cy="393750"/>
          </a:xfrm>
          <a:prstGeom prst="rect">
            <a:avLst/>
          </a:prstGeom>
          <a:noFill/>
          <a:ln>
            <a:noFill/>
          </a:ln>
        </p:spPr>
        <p:txBody>
          <a:bodyPr anchorCtr="0" anchor="t" bIns="68575" lIns="68575" spcFirstLastPara="1" rIns="68575" wrap="square" tIns="68575">
            <a:noAutofit/>
          </a:bodyPr>
          <a:lstStyle>
            <a:lvl1pPr lvl="0" algn="r">
              <a:buNone/>
              <a:defRPr sz="1000">
                <a:solidFill>
                  <a:schemeClr val="dk1"/>
                </a:solidFill>
                <a:latin typeface="Nunito SemiBold"/>
                <a:ea typeface="Nunito SemiBold"/>
                <a:cs typeface="Nunito SemiBold"/>
                <a:sym typeface="Nunito SemiBold"/>
              </a:defRPr>
            </a:lvl1pPr>
            <a:lvl2pPr lvl="1" algn="r">
              <a:buNone/>
              <a:defRPr sz="1000">
                <a:solidFill>
                  <a:schemeClr val="dk1"/>
                </a:solidFill>
                <a:latin typeface="Nunito SemiBold"/>
                <a:ea typeface="Nunito SemiBold"/>
                <a:cs typeface="Nunito SemiBold"/>
                <a:sym typeface="Nunito SemiBold"/>
              </a:defRPr>
            </a:lvl2pPr>
            <a:lvl3pPr lvl="2" algn="r">
              <a:buNone/>
              <a:defRPr sz="1000">
                <a:solidFill>
                  <a:schemeClr val="dk1"/>
                </a:solidFill>
                <a:latin typeface="Nunito SemiBold"/>
                <a:ea typeface="Nunito SemiBold"/>
                <a:cs typeface="Nunito SemiBold"/>
                <a:sym typeface="Nunito SemiBold"/>
              </a:defRPr>
            </a:lvl3pPr>
            <a:lvl4pPr lvl="3" algn="r">
              <a:buNone/>
              <a:defRPr sz="1000">
                <a:solidFill>
                  <a:schemeClr val="dk1"/>
                </a:solidFill>
                <a:latin typeface="Nunito SemiBold"/>
                <a:ea typeface="Nunito SemiBold"/>
                <a:cs typeface="Nunito SemiBold"/>
                <a:sym typeface="Nunito SemiBold"/>
              </a:defRPr>
            </a:lvl4pPr>
            <a:lvl5pPr lvl="4" algn="r">
              <a:buNone/>
              <a:defRPr sz="1000">
                <a:solidFill>
                  <a:schemeClr val="dk1"/>
                </a:solidFill>
                <a:latin typeface="Nunito SemiBold"/>
                <a:ea typeface="Nunito SemiBold"/>
                <a:cs typeface="Nunito SemiBold"/>
                <a:sym typeface="Nunito SemiBold"/>
              </a:defRPr>
            </a:lvl5pPr>
            <a:lvl6pPr lvl="5" algn="r">
              <a:buNone/>
              <a:defRPr sz="1000">
                <a:solidFill>
                  <a:schemeClr val="dk1"/>
                </a:solidFill>
                <a:latin typeface="Nunito SemiBold"/>
                <a:ea typeface="Nunito SemiBold"/>
                <a:cs typeface="Nunito SemiBold"/>
                <a:sym typeface="Nunito SemiBold"/>
              </a:defRPr>
            </a:lvl6pPr>
            <a:lvl7pPr lvl="6" algn="r">
              <a:buNone/>
              <a:defRPr sz="1000">
                <a:solidFill>
                  <a:schemeClr val="dk1"/>
                </a:solidFill>
                <a:latin typeface="Nunito SemiBold"/>
                <a:ea typeface="Nunito SemiBold"/>
                <a:cs typeface="Nunito SemiBold"/>
                <a:sym typeface="Nunito SemiBold"/>
              </a:defRPr>
            </a:lvl7pPr>
            <a:lvl8pPr lvl="7" algn="r">
              <a:buNone/>
              <a:defRPr sz="1000">
                <a:solidFill>
                  <a:schemeClr val="dk1"/>
                </a:solidFill>
                <a:latin typeface="Nunito SemiBold"/>
                <a:ea typeface="Nunito SemiBold"/>
                <a:cs typeface="Nunito SemiBold"/>
                <a:sym typeface="Nunito SemiBold"/>
              </a:defRPr>
            </a:lvl8pPr>
            <a:lvl9pPr lvl="8" algn="r">
              <a:buNone/>
              <a:defRPr sz="10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23.png"/><Relationship Id="rId5"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23.png"/><Relationship Id="rId5"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comments" Target="../comments/comment4.xml"/><Relationship Id="rId4" Type="http://schemas.openxmlformats.org/officeDocument/2006/relationships/image" Target="../media/image30.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comments" Target="../comments/comment5.xml"/><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5055394" y="2253815"/>
            <a:ext cx="38220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My KOKO Updates &amp; Fixes</a:t>
            </a:r>
            <a:endParaRPr/>
          </a:p>
        </p:txBody>
      </p:sp>
      <p:sp>
        <p:nvSpPr>
          <p:cNvPr id="207" name="Google Shape;207;p31"/>
          <p:cNvSpPr txBox="1"/>
          <p:nvPr>
            <p:ph idx="1" type="subTitle"/>
          </p:nvPr>
        </p:nvSpPr>
        <p:spPr>
          <a:xfrm>
            <a:off x="5055400" y="2859726"/>
            <a:ext cx="3822000" cy="21633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AutoNum type="arabicPeriod"/>
            </a:pPr>
            <a:r>
              <a:rPr lang="en"/>
              <a:t>Share credit fix</a:t>
            </a:r>
            <a:endParaRPr/>
          </a:p>
          <a:p>
            <a:pPr indent="-317500" lvl="0" marL="457200" rtl="0" algn="l">
              <a:spcBef>
                <a:spcPts val="0"/>
              </a:spcBef>
              <a:spcAft>
                <a:spcPts val="0"/>
              </a:spcAft>
              <a:buSzPts val="1400"/>
              <a:buAutoNum type="arabicPeriod"/>
            </a:pPr>
            <a:r>
              <a:rPr lang="en"/>
              <a:t>Fix updated referral system</a:t>
            </a:r>
            <a:endParaRPr/>
          </a:p>
          <a:p>
            <a:pPr indent="-317500" lvl="0" marL="457200" rtl="0" algn="l">
              <a:spcBef>
                <a:spcPts val="0"/>
              </a:spcBef>
              <a:spcAft>
                <a:spcPts val="0"/>
              </a:spcAft>
              <a:buSzPts val="1400"/>
              <a:buAutoNum type="arabicPeriod"/>
            </a:pPr>
            <a:r>
              <a:rPr lang="en"/>
              <a:t>Copy update on make money screen</a:t>
            </a:r>
            <a:endParaRPr/>
          </a:p>
          <a:p>
            <a:pPr indent="-317500" lvl="0" marL="457200" rtl="0" algn="l">
              <a:spcBef>
                <a:spcPts val="0"/>
              </a:spcBef>
              <a:spcAft>
                <a:spcPts val="0"/>
              </a:spcAft>
              <a:buSzPts val="1400"/>
              <a:buAutoNum type="arabicPeriod"/>
            </a:pPr>
            <a:r>
              <a:rPr lang="en"/>
              <a:t>Fix commission display bug</a:t>
            </a:r>
            <a:endParaRPr/>
          </a:p>
          <a:p>
            <a:pPr indent="-317500" lvl="0" marL="457200" rtl="0" algn="l">
              <a:spcBef>
                <a:spcPts val="0"/>
              </a:spcBef>
              <a:spcAft>
                <a:spcPts val="0"/>
              </a:spcAft>
              <a:buSzPts val="1400"/>
              <a:buAutoNum type="arabicPeriod"/>
            </a:pPr>
            <a:r>
              <a:rPr lang="en"/>
              <a:t>Copy on onboarding screen</a:t>
            </a:r>
            <a:endParaRPr/>
          </a:p>
          <a:p>
            <a:pPr indent="-317500" lvl="0" marL="457200" rtl="0" algn="l">
              <a:spcBef>
                <a:spcPts val="0"/>
              </a:spcBef>
              <a:spcAft>
                <a:spcPts val="0"/>
              </a:spcAft>
              <a:buSzPts val="1400"/>
              <a:buAutoNum type="arabicPeriod"/>
            </a:pPr>
            <a:r>
              <a:rPr lang="en"/>
              <a:t>Increase app session of app</a:t>
            </a:r>
            <a:endParaRPr/>
          </a:p>
          <a:p>
            <a:pPr indent="-317500" lvl="0" marL="457200" rtl="0" algn="l">
              <a:spcBef>
                <a:spcPts val="0"/>
              </a:spcBef>
              <a:spcAft>
                <a:spcPts val="0"/>
              </a:spcAft>
              <a:buSzPts val="1400"/>
              <a:buAutoNum type="arabicPeriod"/>
            </a:pPr>
            <a:r>
              <a:rPr lang="en"/>
              <a:t>PIN-verify share credit</a:t>
            </a:r>
            <a:endParaRPr/>
          </a:p>
          <a:p>
            <a:pPr indent="-317500" lvl="0" marL="457200" rtl="0" algn="l">
              <a:spcBef>
                <a:spcPts val="0"/>
              </a:spcBef>
              <a:spcAft>
                <a:spcPts val="0"/>
              </a:spcAft>
              <a:buSzPts val="1400"/>
              <a:buAutoNum type="arabicPeriod"/>
            </a:pPr>
            <a:r>
              <a:rPr lang="en"/>
              <a:t>Display enter referrer code </a:t>
            </a:r>
            <a:endParaRPr/>
          </a:p>
          <a:p>
            <a:pPr indent="-317500" lvl="0" marL="457200" rtl="0" algn="l">
              <a:spcBef>
                <a:spcPts val="0"/>
              </a:spcBef>
              <a:spcAft>
                <a:spcPts val="0"/>
              </a:spcAft>
              <a:buSzPts val="1400"/>
              <a:buAutoNum type="arabicPeriod"/>
            </a:pPr>
            <a:r>
              <a:rPr lang="en"/>
              <a:t>Display accurate bonus amount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Release Plan for Fixes</a:t>
            </a:r>
            <a:endParaRPr/>
          </a:p>
        </p:txBody>
      </p:sp>
      <p:sp>
        <p:nvSpPr>
          <p:cNvPr id="315" name="Google Shape;315;p40"/>
          <p:cNvSpPr txBox="1"/>
          <p:nvPr>
            <p:ph idx="1" type="subTitle"/>
          </p:nvPr>
        </p:nvSpPr>
        <p:spPr>
          <a:xfrm>
            <a:off x="344050" y="718650"/>
            <a:ext cx="8455800" cy="39195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500"/>
              <a:t>R39:</a:t>
            </a:r>
            <a:endParaRPr b="1" sz="1500"/>
          </a:p>
          <a:p>
            <a:pPr indent="-311150" lvl="0" marL="457200" rtl="0" algn="l">
              <a:lnSpc>
                <a:spcPct val="115000"/>
              </a:lnSpc>
              <a:spcBef>
                <a:spcPts val="0"/>
              </a:spcBef>
              <a:spcAft>
                <a:spcPts val="0"/>
              </a:spcAft>
              <a:buSzPts val="1300"/>
              <a:buFont typeface="Nunito"/>
              <a:buChar char="●"/>
            </a:pPr>
            <a:r>
              <a:rPr lang="en" sz="1300"/>
              <a:t>Ability to share all (100%)  credit from one user’s account to another</a:t>
            </a:r>
            <a:endParaRPr sz="1300"/>
          </a:p>
          <a:p>
            <a:pPr indent="-311150" lvl="0" marL="457200" rtl="0" algn="l">
              <a:lnSpc>
                <a:spcPct val="115000"/>
              </a:lnSpc>
              <a:spcBef>
                <a:spcPts val="0"/>
              </a:spcBef>
              <a:spcAft>
                <a:spcPts val="0"/>
              </a:spcAft>
              <a:buSzPts val="1300"/>
              <a:buFont typeface="Nunito"/>
              <a:buChar char="●"/>
            </a:pPr>
            <a:r>
              <a:rPr lang="en" sz="1300"/>
              <a:t>Ability to update customer information on the sales progess list in real time (update a referrer)</a:t>
            </a:r>
            <a:endParaRPr sz="1300"/>
          </a:p>
          <a:p>
            <a:pPr indent="-311150" lvl="0" marL="457200" rtl="0" algn="l">
              <a:lnSpc>
                <a:spcPct val="115000"/>
              </a:lnSpc>
              <a:spcBef>
                <a:spcPts val="0"/>
              </a:spcBef>
              <a:spcAft>
                <a:spcPts val="0"/>
              </a:spcAft>
              <a:buSzPts val="1300"/>
              <a:buFont typeface="Nunito"/>
              <a:buChar char="●"/>
            </a:pPr>
            <a:r>
              <a:rPr lang="en" sz="1300"/>
              <a:t>Ability to stay logged in for 30 minutes (background inactivity)</a:t>
            </a:r>
            <a:endParaRPr sz="1300"/>
          </a:p>
          <a:p>
            <a:pPr indent="-311150" lvl="0" marL="457200" rtl="0" algn="l">
              <a:lnSpc>
                <a:spcPct val="115000"/>
              </a:lnSpc>
              <a:spcBef>
                <a:spcPts val="0"/>
              </a:spcBef>
              <a:spcAft>
                <a:spcPts val="0"/>
              </a:spcAft>
              <a:buSzPts val="1300"/>
              <a:buFont typeface="Nunito"/>
              <a:buChar char="●"/>
            </a:pPr>
            <a:r>
              <a:rPr lang="en" sz="1300"/>
              <a:t>Ability to share credit through PIN-verification (security protocol)</a:t>
            </a:r>
            <a:endParaRPr sz="1300"/>
          </a:p>
          <a:p>
            <a:pPr indent="-311150" lvl="0" marL="457200" rtl="0" algn="l">
              <a:lnSpc>
                <a:spcPct val="115000"/>
              </a:lnSpc>
              <a:spcBef>
                <a:spcPts val="0"/>
              </a:spcBef>
              <a:spcAft>
                <a:spcPts val="0"/>
              </a:spcAft>
              <a:buSzPts val="1300"/>
              <a:buFont typeface="Nunito"/>
              <a:buChar char="●"/>
            </a:pPr>
            <a:r>
              <a:rPr lang="en" sz="1300"/>
              <a:t>Updated copy on invited customers on make money screen</a:t>
            </a:r>
            <a:endParaRPr sz="1300"/>
          </a:p>
          <a:p>
            <a:pPr indent="0" lvl="0" marL="0" rtl="0" algn="l">
              <a:spcBef>
                <a:spcPts val="800"/>
              </a:spcBef>
              <a:spcAft>
                <a:spcPts val="0"/>
              </a:spcAft>
              <a:buNone/>
            </a:pPr>
            <a:r>
              <a:t/>
            </a:r>
            <a:endParaRPr sz="1500"/>
          </a:p>
          <a:p>
            <a:pPr indent="0" lvl="0" marL="0" rtl="0" algn="l">
              <a:spcBef>
                <a:spcPts val="800"/>
              </a:spcBef>
              <a:spcAft>
                <a:spcPts val="0"/>
              </a:spcAft>
              <a:buNone/>
            </a:pPr>
            <a:r>
              <a:rPr b="1" lang="en" sz="1500"/>
              <a:t>R40:</a:t>
            </a:r>
            <a:endParaRPr b="1" sz="1500"/>
          </a:p>
          <a:p>
            <a:pPr indent="-311150" lvl="0" marL="457200" rtl="0" algn="l">
              <a:lnSpc>
                <a:spcPct val="115000"/>
              </a:lnSpc>
              <a:spcBef>
                <a:spcPts val="0"/>
              </a:spcBef>
              <a:spcAft>
                <a:spcPts val="0"/>
              </a:spcAft>
              <a:buSzPts val="1300"/>
              <a:buFont typeface="Nunito"/>
              <a:buChar char="●"/>
            </a:pPr>
            <a:r>
              <a:rPr lang="en" sz="1300"/>
              <a:t>R</a:t>
            </a:r>
            <a:r>
              <a:rPr lang="en" sz="1300"/>
              <a:t>equest to share referral code within the app for non-cooker owner customers and customers without a referrer on KOKO Core</a:t>
            </a:r>
            <a:endParaRPr sz="1300"/>
          </a:p>
          <a:p>
            <a:pPr indent="-311150" lvl="0" marL="457200" rtl="0" algn="l">
              <a:spcBef>
                <a:spcPts val="0"/>
              </a:spcBef>
              <a:spcAft>
                <a:spcPts val="0"/>
              </a:spcAft>
              <a:buSzPts val="1300"/>
              <a:buChar char="●"/>
            </a:pPr>
            <a:r>
              <a:rPr lang="en" sz="1300"/>
              <a:t>Display bonus amount on make money screen to reflect the bonus tier of the customer type  ie. CSRs - Ksh.550, customers - Ksh. 250; Employees - Ksh.500.</a:t>
            </a:r>
            <a:endParaRPr sz="1300"/>
          </a:p>
          <a:p>
            <a:pPr indent="-311150" lvl="0" marL="457200" rtl="0" algn="l">
              <a:spcBef>
                <a:spcPts val="0"/>
              </a:spcBef>
              <a:spcAft>
                <a:spcPts val="0"/>
              </a:spcAft>
              <a:buSzPts val="1300"/>
              <a:buChar char="●"/>
            </a:pPr>
            <a:r>
              <a:rPr lang="en" sz="1300"/>
              <a:t>Copy on onboarding screen to reflect minimum of Ksh.30</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1"/>
          <p:cNvSpPr txBox="1"/>
          <p:nvPr>
            <p:ph type="title"/>
          </p:nvPr>
        </p:nvSpPr>
        <p:spPr>
          <a:xfrm>
            <a:off x="900113" y="68582"/>
            <a:ext cx="7899900" cy="5880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t>Demo</a:t>
            </a:r>
            <a:r>
              <a:rPr lang="en" sz="1800"/>
              <a:t> Feedback</a:t>
            </a:r>
            <a:endParaRPr sz="1800"/>
          </a:p>
        </p:txBody>
      </p:sp>
      <p:sp>
        <p:nvSpPr>
          <p:cNvPr id="322" name="Google Shape;322;p41"/>
          <p:cNvSpPr txBox="1"/>
          <p:nvPr>
            <p:ph idx="1" type="subTitle"/>
          </p:nvPr>
        </p:nvSpPr>
        <p:spPr>
          <a:xfrm>
            <a:off x="344050" y="813350"/>
            <a:ext cx="8455800" cy="38250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 sz="1500"/>
              <a:t>17</a:t>
            </a:r>
            <a:r>
              <a:rPr lang="en" sz="1500"/>
              <a:t>th June</a:t>
            </a:r>
            <a:endParaRPr sz="1500"/>
          </a:p>
          <a:p>
            <a:pPr indent="-260350" lvl="0" marL="342900" rtl="0" algn="l">
              <a:spcBef>
                <a:spcPts val="800"/>
              </a:spcBef>
              <a:spcAft>
                <a:spcPts val="0"/>
              </a:spcAft>
              <a:buSzPts val="1500"/>
              <a:buChar char="✓"/>
            </a:pPr>
            <a:r>
              <a:rPr lang="en" sz="1500"/>
              <a:t>[R40] Bring back referral code request if the customer does not own a cooker and if the customer does not have a referrer on KOKO Core</a:t>
            </a:r>
            <a:endParaRPr sz="1500"/>
          </a:p>
          <a:p>
            <a:pPr indent="-260350" lvl="0" marL="342900" rtl="0" algn="l">
              <a:spcBef>
                <a:spcPts val="0"/>
              </a:spcBef>
              <a:spcAft>
                <a:spcPts val="0"/>
              </a:spcAft>
              <a:buSzPts val="1500"/>
              <a:buChar char="✓"/>
            </a:pPr>
            <a:r>
              <a:rPr lang="en" sz="1500"/>
              <a:t>[R40] Display the potential bonus amount on make money screen to match the actual tier of the customer eg. customers can earn Ksh.250; CSRs can earn Ksh.550; employees can earn Ksh.500</a:t>
            </a:r>
            <a:endParaRPr sz="1500"/>
          </a:p>
        </p:txBody>
      </p:sp>
      <p:sp>
        <p:nvSpPr>
          <p:cNvPr id="323" name="Google Shape;323;p41"/>
          <p:cNvSpPr txBox="1"/>
          <p:nvPr>
            <p:ph idx="12" type="sldNum"/>
          </p:nvPr>
        </p:nvSpPr>
        <p:spPr>
          <a:xfrm>
            <a:off x="8828325" y="4800694"/>
            <a:ext cx="320100"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idx="4294967295" type="subTitle"/>
          </p:nvPr>
        </p:nvSpPr>
        <p:spPr>
          <a:xfrm>
            <a:off x="5279138" y="1866900"/>
            <a:ext cx="3866700" cy="1609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sz="1100"/>
              <a:t>For more information, contact:</a:t>
            </a:r>
            <a:endParaRPr sz="1100"/>
          </a:p>
          <a:p>
            <a:pPr indent="0" lvl="0" marL="0" rtl="0" algn="l">
              <a:lnSpc>
                <a:spcPct val="90000"/>
              </a:lnSpc>
              <a:spcBef>
                <a:spcPts val="0"/>
              </a:spcBef>
              <a:spcAft>
                <a:spcPts val="0"/>
              </a:spcAft>
              <a:buClr>
                <a:schemeClr val="dk1"/>
              </a:buClr>
              <a:buSzPts val="1800"/>
              <a:buNone/>
            </a:pPr>
            <a:r>
              <a:t/>
            </a:r>
            <a:endParaRPr sz="1100"/>
          </a:p>
          <a:p>
            <a:pPr indent="0" lvl="0" marL="0" rtl="0" algn="l">
              <a:lnSpc>
                <a:spcPct val="90000"/>
              </a:lnSpc>
              <a:spcBef>
                <a:spcPts val="0"/>
              </a:spcBef>
              <a:spcAft>
                <a:spcPts val="0"/>
              </a:spcAft>
              <a:buClr>
                <a:schemeClr val="dk1"/>
              </a:buClr>
              <a:buSzPts val="1800"/>
              <a:buNone/>
            </a:pPr>
            <a:r>
              <a:rPr lang="en" sz="1100"/>
              <a:t>Nyawira Njoroge</a:t>
            </a:r>
            <a:endParaRPr sz="1100"/>
          </a:p>
          <a:p>
            <a:pPr indent="0" lvl="0" marL="0" rtl="0" algn="l">
              <a:lnSpc>
                <a:spcPct val="90000"/>
              </a:lnSpc>
              <a:spcBef>
                <a:spcPts val="0"/>
              </a:spcBef>
              <a:spcAft>
                <a:spcPts val="0"/>
              </a:spcAft>
              <a:buClr>
                <a:schemeClr val="dk1"/>
              </a:buClr>
              <a:buSzPts val="1800"/>
              <a:buNone/>
            </a:pPr>
            <a:r>
              <a:t/>
            </a:r>
            <a:endParaRPr sz="1100"/>
          </a:p>
          <a:p>
            <a:pPr indent="0" lvl="0" marL="0" rtl="0" algn="l">
              <a:lnSpc>
                <a:spcPct val="90000"/>
              </a:lnSpc>
              <a:spcBef>
                <a:spcPts val="0"/>
              </a:spcBef>
              <a:spcAft>
                <a:spcPts val="0"/>
              </a:spcAft>
              <a:buClr>
                <a:schemeClr val="dk1"/>
              </a:buClr>
              <a:buSzPts val="1800"/>
              <a:buNone/>
            </a:pPr>
            <a:r>
              <a:rPr lang="en" sz="1800"/>
              <a:t>n.njoroge@kokonetworks.com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900113" y="68582"/>
            <a:ext cx="7899750" cy="587925"/>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t>Expected S</a:t>
            </a:r>
            <a:r>
              <a:rPr lang="en" sz="1800"/>
              <a:t>teps</a:t>
            </a:r>
            <a:endParaRPr sz="1800"/>
          </a:p>
        </p:txBody>
      </p:sp>
      <p:sp>
        <p:nvSpPr>
          <p:cNvPr id="335" name="Google Shape;335;p43"/>
          <p:cNvSpPr txBox="1"/>
          <p:nvPr>
            <p:ph idx="1" type="subTitle"/>
          </p:nvPr>
        </p:nvSpPr>
        <p:spPr>
          <a:xfrm>
            <a:off x="344050" y="792175"/>
            <a:ext cx="8455800" cy="3846000"/>
          </a:xfrm>
          <a:prstGeom prst="rect">
            <a:avLst/>
          </a:prstGeom>
        </p:spPr>
        <p:txBody>
          <a:bodyPr anchorCtr="0" anchor="t" bIns="68575" lIns="68575" spcFirstLastPara="1" rIns="68575" wrap="square" tIns="68575">
            <a:noAutofit/>
          </a:bodyPr>
          <a:lstStyle/>
          <a:p>
            <a:pPr indent="-260350" lvl="0" marL="342900" rtl="0" algn="l">
              <a:spcBef>
                <a:spcPts val="800"/>
              </a:spcBef>
              <a:spcAft>
                <a:spcPts val="0"/>
              </a:spcAft>
              <a:buSzPts val="1500"/>
              <a:buChar char="✓"/>
            </a:pPr>
            <a:r>
              <a:rPr lang="en" sz="1500"/>
              <a:t>Clarify open questions and potential user journeys </a:t>
            </a:r>
            <a:endParaRPr sz="1500"/>
          </a:p>
          <a:p>
            <a:pPr indent="-260350" lvl="0" marL="342900" rtl="0" algn="l">
              <a:spcBef>
                <a:spcPts val="1500"/>
              </a:spcBef>
              <a:spcAft>
                <a:spcPts val="0"/>
              </a:spcAft>
              <a:buSzPts val="1500"/>
              <a:buChar char="✓"/>
            </a:pPr>
            <a:r>
              <a:rPr lang="en" sz="1500"/>
              <a:t>Discuss priority of different scope elements </a:t>
            </a:r>
            <a:endParaRPr sz="1500"/>
          </a:p>
          <a:p>
            <a:pPr indent="-260350" lvl="0" marL="342900" rtl="0" algn="l">
              <a:spcBef>
                <a:spcPts val="1500"/>
              </a:spcBef>
              <a:spcAft>
                <a:spcPts val="0"/>
              </a:spcAft>
              <a:buSzPts val="1500"/>
              <a:buChar char="✓"/>
            </a:pPr>
            <a:r>
              <a:rPr lang="en" sz="1500"/>
              <a:t>Prepare final designs </a:t>
            </a:r>
            <a:endParaRPr sz="1500"/>
          </a:p>
          <a:p>
            <a:pPr indent="-260350" lvl="0" marL="342900" rtl="0" algn="l">
              <a:spcBef>
                <a:spcPts val="1500"/>
              </a:spcBef>
              <a:spcAft>
                <a:spcPts val="0"/>
              </a:spcAft>
              <a:buSzPts val="1500"/>
              <a:buChar char="✓"/>
            </a:pPr>
            <a:r>
              <a:rPr lang="en" sz="1500"/>
              <a:t>Confirm sign off </a:t>
            </a:r>
            <a:endParaRPr sz="1500"/>
          </a:p>
          <a:p>
            <a:pPr indent="-260350" lvl="0" marL="342900" rtl="0" algn="l">
              <a:spcBef>
                <a:spcPts val="1500"/>
              </a:spcBef>
              <a:spcAft>
                <a:spcPts val="0"/>
              </a:spcAft>
              <a:buSzPts val="1500"/>
              <a:buChar char="✓"/>
            </a:pPr>
            <a:r>
              <a:rPr lang="en" sz="1500"/>
              <a:t>Plan resourcing with Engineering Team </a:t>
            </a:r>
            <a:endParaRPr sz="1500"/>
          </a:p>
          <a:p>
            <a:pPr indent="-260350" lvl="0" marL="342900" rtl="0" algn="l">
              <a:spcBef>
                <a:spcPts val="1500"/>
              </a:spcBef>
              <a:spcAft>
                <a:spcPts val="0"/>
              </a:spcAft>
              <a:buSzPts val="1500"/>
              <a:buChar char="✓"/>
            </a:pPr>
            <a:r>
              <a:rPr lang="en" sz="1500"/>
              <a:t>Walkthrough engineering team </a:t>
            </a:r>
            <a:endParaRPr sz="1500"/>
          </a:p>
          <a:p>
            <a:pPr indent="-260350" lvl="0" marL="342900" rtl="0" algn="l">
              <a:spcBef>
                <a:spcPts val="1500"/>
              </a:spcBef>
              <a:spcAft>
                <a:spcPts val="1500"/>
              </a:spcAft>
              <a:buSzPts val="1500"/>
              <a:buChar char="✓"/>
            </a:pPr>
            <a:r>
              <a:rPr lang="en" sz="1500"/>
              <a:t>Finalize the </a:t>
            </a:r>
            <a:r>
              <a:rPr lang="en" sz="1500"/>
              <a:t>Release Plan with engineering </a:t>
            </a:r>
            <a:endParaRPr sz="1500"/>
          </a:p>
        </p:txBody>
      </p:sp>
      <p:sp>
        <p:nvSpPr>
          <p:cNvPr id="336" name="Google Shape;336;p43"/>
          <p:cNvSpPr txBox="1"/>
          <p:nvPr>
            <p:ph idx="12" type="sldNum"/>
          </p:nvPr>
        </p:nvSpPr>
        <p:spPr>
          <a:xfrm>
            <a:off x="8828325" y="4800694"/>
            <a:ext cx="320175"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900113" y="68582"/>
            <a:ext cx="7899750" cy="587925"/>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sz="1800"/>
              <a:t>Project Scope</a:t>
            </a:r>
            <a:r>
              <a:rPr lang="en" sz="1800"/>
              <a:t> Updates [scoping stage]</a:t>
            </a:r>
            <a:endParaRPr sz="1800"/>
          </a:p>
        </p:txBody>
      </p:sp>
      <p:sp>
        <p:nvSpPr>
          <p:cNvPr id="343" name="Google Shape;343;p44"/>
          <p:cNvSpPr txBox="1"/>
          <p:nvPr>
            <p:ph idx="1" type="subTitle"/>
          </p:nvPr>
        </p:nvSpPr>
        <p:spPr>
          <a:xfrm>
            <a:off x="344050" y="758275"/>
            <a:ext cx="8455800" cy="38799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None/>
            </a:pPr>
            <a:r>
              <a:rPr lang="en" sz="1500"/>
              <a:t>30th April</a:t>
            </a:r>
            <a:endParaRPr sz="1500"/>
          </a:p>
          <a:p>
            <a:pPr indent="-260350" lvl="0" marL="342900" rtl="0" algn="l">
              <a:spcBef>
                <a:spcPts val="800"/>
              </a:spcBef>
              <a:spcAft>
                <a:spcPts val="0"/>
              </a:spcAft>
              <a:buSzPts val="1500"/>
              <a:buChar char="✓"/>
            </a:pPr>
            <a:r>
              <a:rPr lang="en" sz="1500"/>
              <a:t>Removed decoupling sign up and order referrer fix from the scope</a:t>
            </a:r>
            <a:endParaRPr sz="1500"/>
          </a:p>
          <a:p>
            <a:pPr indent="0" lvl="0" marL="0" rtl="0" algn="l">
              <a:spcBef>
                <a:spcPts val="800"/>
              </a:spcBef>
              <a:spcAft>
                <a:spcPts val="0"/>
              </a:spcAft>
              <a:buNone/>
            </a:pPr>
            <a:r>
              <a:rPr lang="en" sz="1500"/>
              <a:t>18th May</a:t>
            </a:r>
            <a:endParaRPr sz="1500"/>
          </a:p>
          <a:p>
            <a:pPr indent="-260350" lvl="0" marL="342900" rtl="0" algn="l">
              <a:spcBef>
                <a:spcPts val="800"/>
              </a:spcBef>
              <a:spcAft>
                <a:spcPts val="0"/>
              </a:spcAft>
              <a:buSzPts val="1500"/>
              <a:buChar char="✓"/>
            </a:pPr>
            <a:r>
              <a:rPr lang="en" sz="1500"/>
              <a:t>Removed updates to the sales progress list &amp; filter</a:t>
            </a:r>
            <a:endParaRPr sz="1500"/>
          </a:p>
          <a:p>
            <a:pPr indent="-260350" lvl="0" marL="342900" rtl="0" algn="l">
              <a:spcBef>
                <a:spcPts val="0"/>
              </a:spcBef>
              <a:spcAft>
                <a:spcPts val="0"/>
              </a:spcAft>
              <a:buSzPts val="1500"/>
              <a:buChar char="✓"/>
            </a:pPr>
            <a:r>
              <a:rPr lang="en" sz="1500"/>
              <a:t>Removed commissions tracker</a:t>
            </a:r>
            <a:endParaRPr sz="1500"/>
          </a:p>
          <a:p>
            <a:pPr indent="-260350" lvl="0" marL="342900" rtl="0" algn="l">
              <a:spcBef>
                <a:spcPts val="0"/>
              </a:spcBef>
              <a:spcAft>
                <a:spcPts val="0"/>
              </a:spcAft>
              <a:buSzPts val="1500"/>
              <a:buChar char="✓"/>
            </a:pPr>
            <a:r>
              <a:rPr lang="en" sz="1500"/>
              <a:t>Removed </a:t>
            </a:r>
            <a:r>
              <a:rPr lang="en" sz="1400"/>
              <a:t>e</a:t>
            </a:r>
            <a:r>
              <a:rPr lang="en" sz="1400"/>
              <a:t>dits to customer detail screen</a:t>
            </a:r>
            <a:endParaRPr sz="1400"/>
          </a:p>
          <a:p>
            <a:pPr indent="0" lvl="0" marL="0" rtl="0" algn="l">
              <a:spcBef>
                <a:spcPts val="800"/>
              </a:spcBef>
              <a:spcAft>
                <a:spcPts val="0"/>
              </a:spcAft>
              <a:buNone/>
            </a:pPr>
            <a:r>
              <a:rPr lang="en" sz="1400"/>
              <a:t>22nd May</a:t>
            </a:r>
            <a:endParaRPr sz="1400"/>
          </a:p>
          <a:p>
            <a:pPr indent="-260350" lvl="0" marL="342900" rtl="0" algn="l">
              <a:spcBef>
                <a:spcPts val="800"/>
              </a:spcBef>
              <a:spcAft>
                <a:spcPts val="0"/>
              </a:spcAft>
              <a:buSzPts val="1500"/>
              <a:buChar char="✓"/>
            </a:pPr>
            <a:r>
              <a:rPr lang="en" sz="1500"/>
              <a:t>Add remove referrer code from My KOKO</a:t>
            </a:r>
            <a:endParaRPr sz="1400"/>
          </a:p>
          <a:p>
            <a:pPr indent="0" lvl="0" marL="0" rtl="0" algn="l">
              <a:spcBef>
                <a:spcPts val="800"/>
              </a:spcBef>
              <a:spcAft>
                <a:spcPts val="0"/>
              </a:spcAft>
              <a:buNone/>
            </a:pPr>
            <a:r>
              <a:t/>
            </a:r>
            <a:endParaRPr sz="1500"/>
          </a:p>
          <a:p>
            <a:pPr indent="0" lvl="0" marL="0" rtl="0" algn="l">
              <a:spcBef>
                <a:spcPts val="800"/>
              </a:spcBef>
              <a:spcAft>
                <a:spcPts val="0"/>
              </a:spcAft>
              <a:buNone/>
            </a:pPr>
            <a:r>
              <a:t/>
            </a:r>
            <a:endParaRPr sz="1500"/>
          </a:p>
        </p:txBody>
      </p:sp>
      <p:sp>
        <p:nvSpPr>
          <p:cNvPr id="344" name="Google Shape;344;p44"/>
          <p:cNvSpPr txBox="1"/>
          <p:nvPr>
            <p:ph idx="12" type="sldNum"/>
          </p:nvPr>
        </p:nvSpPr>
        <p:spPr>
          <a:xfrm>
            <a:off x="8828325" y="4800694"/>
            <a:ext cx="320175" cy="3429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sz="1100"/>
              <a:t>‹#›</a:t>
            </a:fld>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13" name="Google Shape;213;p32"/>
          <p:cNvSpPr txBox="1"/>
          <p:nvPr>
            <p:ph type="title"/>
          </p:nvPr>
        </p:nvSpPr>
        <p:spPr>
          <a:xfrm>
            <a:off x="903684" y="127637"/>
            <a:ext cx="59250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Fix: Can’t share all my credit</a:t>
            </a:r>
            <a:endParaRPr/>
          </a:p>
        </p:txBody>
      </p:sp>
      <p:sp>
        <p:nvSpPr>
          <p:cNvPr id="214" name="Google Shape;214;p32"/>
          <p:cNvSpPr txBox="1"/>
          <p:nvPr>
            <p:ph idx="1" type="subTitle"/>
          </p:nvPr>
        </p:nvSpPr>
        <p:spPr>
          <a:xfrm>
            <a:off x="344025" y="866588"/>
            <a:ext cx="4023300" cy="363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300"/>
              <a:t>Description: </a:t>
            </a:r>
            <a:endParaRPr sz="1300"/>
          </a:p>
          <a:p>
            <a:pPr indent="0" lvl="0" marL="0" rtl="0" algn="l">
              <a:lnSpc>
                <a:spcPct val="100000"/>
              </a:lnSpc>
              <a:spcBef>
                <a:spcPts val="800"/>
              </a:spcBef>
              <a:spcAft>
                <a:spcPts val="0"/>
              </a:spcAft>
              <a:buNone/>
            </a:pPr>
            <a:r>
              <a:rPr b="1" lang="en" sz="1300"/>
              <a:t>The app won’t allow the user to share their full balance but instead forces them to keep Ksh in their balance and tells them they don’t have enough balance.</a:t>
            </a:r>
            <a:endParaRPr b="1" sz="1300"/>
          </a:p>
          <a:p>
            <a:pPr indent="0" lvl="0" marL="0" rtl="0" algn="l">
              <a:lnSpc>
                <a:spcPct val="100000"/>
              </a:lnSpc>
              <a:spcBef>
                <a:spcPts val="800"/>
              </a:spcBef>
              <a:spcAft>
                <a:spcPts val="0"/>
              </a:spcAft>
              <a:buNone/>
            </a:pPr>
            <a:r>
              <a:t/>
            </a:r>
            <a:endParaRPr sz="1300">
              <a:highlight>
                <a:srgbClr val="F1C232"/>
              </a:highlight>
            </a:endParaRPr>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Expected outcome: </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b="1" lang="en" sz="1300"/>
              <a:t>Want to stop creating a problem where customers have orders and balances if they are not actively engaged in KOKO. Skewing our sales reporting. Also doesn’t allow customer to use all their credit.</a:t>
            </a:r>
            <a:endParaRPr b="1" sz="1300"/>
          </a:p>
        </p:txBody>
      </p:sp>
      <p:sp>
        <p:nvSpPr>
          <p:cNvPr id="215" name="Google Shape;215;p32"/>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16" name="Google Shape;216;p32"/>
          <p:cNvSpPr txBox="1"/>
          <p:nvPr>
            <p:ph idx="1" type="subTitle"/>
          </p:nvPr>
        </p:nvSpPr>
        <p:spPr>
          <a:xfrm>
            <a:off x="4805100" y="797850"/>
            <a:ext cx="4023300" cy="36390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800"/>
              <a:buFont typeface="Arial"/>
              <a:buNone/>
            </a:pPr>
            <a:r>
              <a:t/>
            </a:r>
            <a:endParaRPr sz="1300"/>
          </a:p>
          <a:p>
            <a:pPr indent="0" lvl="0" marL="0" rtl="0" algn="l">
              <a:lnSpc>
                <a:spcPct val="120000"/>
              </a:lnSpc>
              <a:spcBef>
                <a:spcPts val="1500"/>
              </a:spcBef>
              <a:spcAft>
                <a:spcPts val="0"/>
              </a:spcAft>
              <a:buNone/>
            </a:pPr>
            <a:r>
              <a:t/>
            </a:r>
            <a:endParaRPr sz="1300"/>
          </a:p>
          <a:p>
            <a:pPr indent="0" lvl="0" marL="0" rtl="0" algn="l">
              <a:lnSpc>
                <a:spcPct val="120000"/>
              </a:lnSpc>
              <a:spcBef>
                <a:spcPts val="1500"/>
              </a:spcBef>
              <a:spcAft>
                <a:spcPts val="1500"/>
              </a:spcAft>
              <a:buNone/>
            </a:pPr>
            <a:r>
              <a:t/>
            </a:r>
            <a:endParaRPr sz="1300"/>
          </a:p>
        </p:txBody>
      </p:sp>
      <p:cxnSp>
        <p:nvCxnSpPr>
          <p:cNvPr id="217" name="Google Shape;217;p32"/>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18" name="Google Shape;218;p32"/>
          <p:cNvPicPr preferRelativeResize="0"/>
          <p:nvPr/>
        </p:nvPicPr>
        <p:blipFill rotWithShape="1">
          <a:blip r:embed="rId4">
            <a:alphaModFix/>
          </a:blip>
          <a:srcRect b="35889" l="0" r="0" t="0"/>
          <a:stretch/>
        </p:blipFill>
        <p:spPr>
          <a:xfrm>
            <a:off x="5396824" y="866599"/>
            <a:ext cx="2688852" cy="3639000"/>
          </a:xfrm>
          <a:prstGeom prst="rect">
            <a:avLst/>
          </a:prstGeom>
          <a:noFill/>
          <a:ln>
            <a:noFill/>
          </a:ln>
        </p:spPr>
      </p:pic>
      <p:sp>
        <p:nvSpPr>
          <p:cNvPr id="219" name="Google Shape;219;p32"/>
          <p:cNvSpPr/>
          <p:nvPr/>
        </p:nvSpPr>
        <p:spPr>
          <a:xfrm>
            <a:off x="8111150" y="68600"/>
            <a:ext cx="9198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Approved</a:t>
            </a:r>
            <a:endParaRPr b="1" sz="1100">
              <a:latin typeface="Nunito"/>
              <a:ea typeface="Nunito"/>
              <a:cs typeface="Nunito"/>
              <a:sym typeface="Nunito"/>
            </a:endParaRPr>
          </a:p>
        </p:txBody>
      </p:sp>
      <p:sp>
        <p:nvSpPr>
          <p:cNvPr id="220" name="Google Shape;220;p32"/>
          <p:cNvSpPr/>
          <p:nvPr/>
        </p:nvSpPr>
        <p:spPr>
          <a:xfrm>
            <a:off x="72353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R39</a:t>
            </a:r>
            <a:endParaRPr b="1" sz="11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3"/>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26" name="Google Shape;226;p33"/>
          <p:cNvSpPr txBox="1"/>
          <p:nvPr>
            <p:ph type="title"/>
          </p:nvPr>
        </p:nvSpPr>
        <p:spPr>
          <a:xfrm>
            <a:off x="751272" y="127625"/>
            <a:ext cx="80682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2100"/>
              <a:t>Fix: </a:t>
            </a:r>
            <a:r>
              <a:rPr lang="en" sz="2100"/>
              <a:t>Updated referrals</a:t>
            </a:r>
            <a:r>
              <a:rPr lang="en" sz="2100"/>
              <a:t> not appearing on Sales Lists</a:t>
            </a:r>
            <a:endParaRPr sz="2100"/>
          </a:p>
        </p:txBody>
      </p:sp>
      <p:sp>
        <p:nvSpPr>
          <p:cNvPr id="227" name="Google Shape;227;p33"/>
          <p:cNvSpPr txBox="1"/>
          <p:nvPr>
            <p:ph idx="1" type="subTitle"/>
          </p:nvPr>
        </p:nvSpPr>
        <p:spPr>
          <a:xfrm>
            <a:off x="344025" y="714201"/>
            <a:ext cx="4023300" cy="3882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300"/>
              <a:t>Description: </a:t>
            </a:r>
            <a:endParaRPr sz="1300"/>
          </a:p>
          <a:p>
            <a:pPr indent="0" lvl="0" marL="0" rtl="0" algn="l">
              <a:lnSpc>
                <a:spcPct val="100000"/>
              </a:lnSpc>
              <a:spcBef>
                <a:spcPts val="800"/>
              </a:spcBef>
              <a:spcAft>
                <a:spcPts val="0"/>
              </a:spcAft>
              <a:buNone/>
            </a:pPr>
            <a:r>
              <a:rPr b="1" lang="en" sz="1300"/>
              <a:t>If a CSR is assigned new customers via KOKO Admin, he/she is not able to see these new customers on the app</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Expected outcome: </a:t>
            </a:r>
            <a:endParaRPr sz="1300"/>
          </a:p>
          <a:p>
            <a:pPr indent="0" lvl="0" marL="0" rtl="0" algn="l">
              <a:lnSpc>
                <a:spcPct val="100000"/>
              </a:lnSpc>
              <a:spcBef>
                <a:spcPts val="0"/>
              </a:spcBef>
              <a:spcAft>
                <a:spcPts val="0"/>
              </a:spcAft>
              <a:buNone/>
            </a:pPr>
            <a:r>
              <a:rPr b="1" lang="en" sz="1300"/>
              <a:t>A CSR should see all the customers that are assigned to them, even when that is updated on KOKO Core.</a:t>
            </a:r>
            <a:endParaRPr b="1"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Note</a:t>
            </a:r>
            <a:endParaRPr sz="1300"/>
          </a:p>
          <a:p>
            <a:pPr indent="0" lvl="0" marL="0" rtl="0" algn="l">
              <a:lnSpc>
                <a:spcPct val="100000"/>
              </a:lnSpc>
              <a:spcBef>
                <a:spcPts val="0"/>
              </a:spcBef>
              <a:spcAft>
                <a:spcPts val="0"/>
              </a:spcAft>
              <a:buNone/>
            </a:pPr>
            <a:r>
              <a:rPr lang="en" sz="1300"/>
              <a:t>The order referrer is checked only when the order is fullfiled. </a:t>
            </a:r>
            <a:endParaRPr sz="1300"/>
          </a:p>
          <a:p>
            <a:pPr indent="0" lvl="0" marL="0" rtl="0" algn="l">
              <a:lnSpc>
                <a:spcPct val="100000"/>
              </a:lnSpc>
              <a:spcBef>
                <a:spcPts val="0"/>
              </a:spcBef>
              <a:spcAft>
                <a:spcPts val="0"/>
              </a:spcAft>
              <a:buNone/>
            </a:pPr>
            <a:r>
              <a:rPr lang="en" sz="1300"/>
              <a:t>This needs to be checked in real-time (when changed) and displayed on the correct list of the updated referrer. </a:t>
            </a:r>
            <a:endParaRPr sz="1300"/>
          </a:p>
        </p:txBody>
      </p:sp>
      <p:cxnSp>
        <p:nvCxnSpPr>
          <p:cNvPr id="228" name="Google Shape;228;p33"/>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29" name="Google Shape;229;p33"/>
          <p:cNvPicPr preferRelativeResize="0"/>
          <p:nvPr/>
        </p:nvPicPr>
        <p:blipFill rotWithShape="1">
          <a:blip r:embed="rId5">
            <a:alphaModFix/>
          </a:blip>
          <a:srcRect b="5860" l="2901" r="2589" t="7836"/>
          <a:stretch/>
        </p:blipFill>
        <p:spPr>
          <a:xfrm>
            <a:off x="5470250" y="759050"/>
            <a:ext cx="3461975" cy="839550"/>
          </a:xfrm>
          <a:prstGeom prst="rect">
            <a:avLst/>
          </a:prstGeom>
          <a:noFill/>
          <a:ln>
            <a:noFill/>
          </a:ln>
          <a:effectLst>
            <a:outerShdw blurRad="57150" rotWithShape="0" algn="bl" dir="5400000" dist="19050">
              <a:srgbClr val="000000">
                <a:alpha val="50000"/>
              </a:srgbClr>
            </a:outerShdw>
          </a:effectLst>
        </p:spPr>
      </p:pic>
      <p:pic>
        <p:nvPicPr>
          <p:cNvPr id="230" name="Google Shape;230;p33"/>
          <p:cNvPicPr preferRelativeResize="0"/>
          <p:nvPr/>
        </p:nvPicPr>
        <p:blipFill rotWithShape="1">
          <a:blip r:embed="rId6">
            <a:alphaModFix/>
          </a:blip>
          <a:srcRect b="78191" l="0" r="0" t="0"/>
          <a:stretch/>
        </p:blipFill>
        <p:spPr>
          <a:xfrm>
            <a:off x="5610102" y="3380675"/>
            <a:ext cx="3361775" cy="1303398"/>
          </a:xfrm>
          <a:prstGeom prst="rect">
            <a:avLst/>
          </a:prstGeom>
          <a:noFill/>
          <a:ln>
            <a:noFill/>
          </a:ln>
          <a:effectLst>
            <a:outerShdw blurRad="57150" rotWithShape="0" algn="bl" dir="5400000" dist="19050">
              <a:srgbClr val="000000">
                <a:alpha val="50000"/>
              </a:srgbClr>
            </a:outerShdw>
          </a:effectLst>
        </p:spPr>
      </p:pic>
      <p:pic>
        <p:nvPicPr>
          <p:cNvPr id="231" name="Google Shape;231;p33"/>
          <p:cNvPicPr preferRelativeResize="0"/>
          <p:nvPr/>
        </p:nvPicPr>
        <p:blipFill>
          <a:blip r:embed="rId7">
            <a:alphaModFix/>
          </a:blip>
          <a:stretch>
            <a:fillRect/>
          </a:stretch>
        </p:blipFill>
        <p:spPr>
          <a:xfrm>
            <a:off x="4481149" y="1731961"/>
            <a:ext cx="3246101" cy="1515375"/>
          </a:xfrm>
          <a:prstGeom prst="rect">
            <a:avLst/>
          </a:prstGeom>
          <a:noFill/>
          <a:ln>
            <a:noFill/>
          </a:ln>
          <a:effectLst>
            <a:outerShdw blurRad="57150" rotWithShape="0" algn="bl" dir="5400000" dist="19050">
              <a:srgbClr val="000000">
                <a:alpha val="50000"/>
              </a:srgbClr>
            </a:outerShdw>
          </a:effectLst>
        </p:spPr>
      </p:pic>
      <p:sp>
        <p:nvSpPr>
          <p:cNvPr id="232" name="Google Shape;232;p33"/>
          <p:cNvSpPr/>
          <p:nvPr/>
        </p:nvSpPr>
        <p:spPr>
          <a:xfrm>
            <a:off x="8111150" y="68600"/>
            <a:ext cx="9198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Approved</a:t>
            </a:r>
            <a:endParaRPr b="1" sz="1100">
              <a:latin typeface="Nunito"/>
              <a:ea typeface="Nunito"/>
              <a:cs typeface="Nunito"/>
              <a:sym typeface="Nunito"/>
            </a:endParaRPr>
          </a:p>
        </p:txBody>
      </p:sp>
      <p:sp>
        <p:nvSpPr>
          <p:cNvPr id="233" name="Google Shape;233;p33"/>
          <p:cNvSpPr/>
          <p:nvPr/>
        </p:nvSpPr>
        <p:spPr>
          <a:xfrm>
            <a:off x="72353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R39</a:t>
            </a:r>
            <a:endParaRPr b="1" sz="11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4"/>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39" name="Google Shape;239;p34"/>
          <p:cNvSpPr txBox="1"/>
          <p:nvPr>
            <p:ph type="title"/>
          </p:nvPr>
        </p:nvSpPr>
        <p:spPr>
          <a:xfrm>
            <a:off x="827474" y="127625"/>
            <a:ext cx="66210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Fix: Copy on Make Money screen</a:t>
            </a:r>
            <a:endParaRPr/>
          </a:p>
        </p:txBody>
      </p:sp>
      <p:sp>
        <p:nvSpPr>
          <p:cNvPr id="240" name="Google Shape;240;p34"/>
          <p:cNvSpPr txBox="1"/>
          <p:nvPr>
            <p:ph idx="1" type="subTitle"/>
          </p:nvPr>
        </p:nvSpPr>
        <p:spPr>
          <a:xfrm>
            <a:off x="344025" y="866588"/>
            <a:ext cx="4023300" cy="363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300"/>
              <a:t>Current Outcome:</a:t>
            </a:r>
            <a:endParaRPr sz="1300"/>
          </a:p>
          <a:p>
            <a:pPr indent="0" lvl="0" marL="0" rtl="0" algn="l">
              <a:lnSpc>
                <a:spcPct val="100000"/>
              </a:lnSpc>
              <a:spcBef>
                <a:spcPts val="800"/>
              </a:spcBef>
              <a:spcAft>
                <a:spcPts val="0"/>
              </a:spcAft>
              <a:buNone/>
            </a:pPr>
            <a:r>
              <a:rPr b="1" lang="en" sz="1300"/>
              <a:t>Make </a:t>
            </a:r>
            <a:r>
              <a:rPr b="1" lang="en" sz="1300"/>
              <a:t>Money screen states “invited friends” to indicate customers signed-up. “Invite friends” is actually a different action than “Sign up new customer.”</a:t>
            </a:r>
            <a:endParaRPr sz="1300"/>
          </a:p>
          <a:p>
            <a:pPr indent="0" lvl="0" marL="0" rtl="0" algn="l">
              <a:lnSpc>
                <a:spcPct val="100000"/>
              </a:lnSpc>
              <a:spcBef>
                <a:spcPts val="800"/>
              </a:spcBef>
              <a:spcAft>
                <a:spcPts val="0"/>
              </a:spcAft>
              <a:buNone/>
            </a:pPr>
            <a:r>
              <a:t/>
            </a:r>
            <a:endParaRPr sz="1300"/>
          </a:p>
          <a:p>
            <a:pPr indent="0" lvl="0" marL="0" rtl="0" algn="l">
              <a:lnSpc>
                <a:spcPct val="100000"/>
              </a:lnSpc>
              <a:spcBef>
                <a:spcPts val="800"/>
              </a:spcBef>
              <a:spcAft>
                <a:spcPts val="0"/>
              </a:spcAft>
              <a:buNone/>
            </a:pPr>
            <a:r>
              <a:t/>
            </a:r>
            <a:endParaRPr sz="1300">
              <a:highlight>
                <a:srgbClr val="FFF2CC"/>
              </a:highlight>
            </a:endParaRPr>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Expected outcome: </a:t>
            </a:r>
            <a:endParaRPr sz="1300"/>
          </a:p>
          <a:p>
            <a:pPr indent="0" lvl="0" marL="0" rtl="0" algn="l">
              <a:lnSpc>
                <a:spcPct val="100000"/>
              </a:lnSpc>
              <a:spcBef>
                <a:spcPts val="0"/>
              </a:spcBef>
              <a:spcAft>
                <a:spcPts val="0"/>
              </a:spcAft>
              <a:buNone/>
            </a:pPr>
            <a:r>
              <a:rPr lang="en" sz="1300"/>
              <a:t>Modify the text as follows:</a:t>
            </a:r>
            <a:endParaRPr sz="1300"/>
          </a:p>
          <a:p>
            <a:pPr indent="-247650" lvl="0" marL="342900" rtl="0" algn="l">
              <a:lnSpc>
                <a:spcPct val="100000"/>
              </a:lnSpc>
              <a:spcBef>
                <a:spcPts val="0"/>
              </a:spcBef>
              <a:spcAft>
                <a:spcPts val="0"/>
              </a:spcAft>
              <a:buSzPts val="1300"/>
              <a:buAutoNum type="arabicParenR"/>
            </a:pPr>
            <a:r>
              <a:rPr lang="en" sz="1300"/>
              <a:t>“Invited friends”  changed to  “Customers signed-up” </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t/>
            </a:r>
            <a:endParaRPr sz="1300"/>
          </a:p>
        </p:txBody>
      </p:sp>
      <p:sp>
        <p:nvSpPr>
          <p:cNvPr id="241" name="Google Shape;241;p34"/>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cxnSp>
        <p:nvCxnSpPr>
          <p:cNvPr id="242" name="Google Shape;242;p34"/>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43" name="Google Shape;243;p34"/>
          <p:cNvPicPr preferRelativeResize="0"/>
          <p:nvPr/>
        </p:nvPicPr>
        <p:blipFill>
          <a:blip r:embed="rId5">
            <a:alphaModFix/>
          </a:blip>
          <a:stretch>
            <a:fillRect/>
          </a:stretch>
        </p:blipFill>
        <p:spPr>
          <a:xfrm>
            <a:off x="5479426" y="759052"/>
            <a:ext cx="2225126" cy="3955776"/>
          </a:xfrm>
          <a:prstGeom prst="rect">
            <a:avLst/>
          </a:prstGeom>
          <a:noFill/>
          <a:ln>
            <a:noFill/>
          </a:ln>
          <a:effectLst>
            <a:outerShdw blurRad="57150" rotWithShape="0" algn="bl" dir="5400000" dist="19050">
              <a:srgbClr val="000000">
                <a:alpha val="50000"/>
              </a:srgbClr>
            </a:outerShdw>
          </a:effectLst>
        </p:spPr>
      </p:pic>
      <p:sp>
        <p:nvSpPr>
          <p:cNvPr id="244" name="Google Shape;244;p34"/>
          <p:cNvSpPr/>
          <p:nvPr/>
        </p:nvSpPr>
        <p:spPr>
          <a:xfrm>
            <a:off x="7582631" y="68588"/>
            <a:ext cx="13278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Approved</a:t>
            </a:r>
            <a:endParaRPr b="1" sz="1100">
              <a:latin typeface="Nunito"/>
              <a:ea typeface="Nunito"/>
              <a:cs typeface="Nunito"/>
              <a:sym typeface="Nunito"/>
            </a:endParaRPr>
          </a:p>
        </p:txBody>
      </p:sp>
      <p:sp>
        <p:nvSpPr>
          <p:cNvPr id="245" name="Google Shape;245;p34"/>
          <p:cNvSpPr/>
          <p:nvPr/>
        </p:nvSpPr>
        <p:spPr>
          <a:xfrm>
            <a:off x="67781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R39</a:t>
            </a:r>
            <a:endParaRPr b="1" sz="11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5"/>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51" name="Google Shape;251;p35"/>
          <p:cNvSpPr txBox="1"/>
          <p:nvPr>
            <p:ph type="title"/>
          </p:nvPr>
        </p:nvSpPr>
        <p:spPr>
          <a:xfrm>
            <a:off x="1037534" y="99062"/>
            <a:ext cx="59250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Bug: Commissions earned </a:t>
            </a:r>
            <a:r>
              <a:rPr lang="en"/>
              <a:t>inaccurate</a:t>
            </a:r>
            <a:endParaRPr/>
          </a:p>
        </p:txBody>
      </p:sp>
      <p:sp>
        <p:nvSpPr>
          <p:cNvPr id="252" name="Google Shape;252;p35"/>
          <p:cNvSpPr txBox="1"/>
          <p:nvPr>
            <p:ph idx="1" type="subTitle"/>
          </p:nvPr>
        </p:nvSpPr>
        <p:spPr>
          <a:xfrm>
            <a:off x="344025" y="866588"/>
            <a:ext cx="4023300" cy="363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300"/>
              <a:t>Current Outcome:</a:t>
            </a:r>
            <a:endParaRPr sz="1300"/>
          </a:p>
          <a:p>
            <a:pPr indent="0" lvl="0" marL="0" rtl="0" algn="l">
              <a:lnSpc>
                <a:spcPct val="100000"/>
              </a:lnSpc>
              <a:spcBef>
                <a:spcPts val="800"/>
              </a:spcBef>
              <a:spcAft>
                <a:spcPts val="0"/>
              </a:spcAft>
              <a:buNone/>
            </a:pPr>
            <a:r>
              <a:rPr lang="en" sz="1300"/>
              <a:t>Commissions amount is not being displayed correctly on sales progress screen </a:t>
            </a:r>
            <a:endParaRPr sz="1300"/>
          </a:p>
          <a:p>
            <a:pPr indent="0" lvl="0" marL="0" rtl="0" algn="l">
              <a:lnSpc>
                <a:spcPct val="100000"/>
              </a:lnSpc>
              <a:spcBef>
                <a:spcPts val="800"/>
              </a:spcBef>
              <a:spcAft>
                <a:spcPts val="0"/>
              </a:spcAft>
              <a:buNone/>
            </a:pPr>
            <a:r>
              <a:t/>
            </a:r>
            <a:endParaRPr sz="1300"/>
          </a:p>
          <a:p>
            <a:pPr indent="0" lvl="0" marL="0" rtl="0" algn="l">
              <a:lnSpc>
                <a:spcPct val="100000"/>
              </a:lnSpc>
              <a:spcBef>
                <a:spcPts val="800"/>
              </a:spcBef>
              <a:spcAft>
                <a:spcPts val="0"/>
              </a:spcAft>
              <a:buNone/>
            </a:pPr>
            <a:r>
              <a:t/>
            </a:r>
            <a:endParaRPr sz="1300">
              <a:highlight>
                <a:srgbClr val="FFFF00"/>
              </a:highlight>
            </a:endParaRPr>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Expected outcome: Commissions earned should reflect number of cookers sold (commission amount * total cookers sold)</a:t>
            </a:r>
            <a:endParaRPr sz="1300"/>
          </a:p>
        </p:txBody>
      </p:sp>
      <p:sp>
        <p:nvSpPr>
          <p:cNvPr id="253" name="Google Shape;253;p35"/>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54" name="Google Shape;254;p35"/>
          <p:cNvSpPr txBox="1"/>
          <p:nvPr>
            <p:ph idx="1" type="subTitle"/>
          </p:nvPr>
        </p:nvSpPr>
        <p:spPr>
          <a:xfrm>
            <a:off x="4805100" y="855000"/>
            <a:ext cx="4023300" cy="3639000"/>
          </a:xfrm>
          <a:prstGeom prst="rect">
            <a:avLst/>
          </a:prstGeom>
          <a:noFill/>
          <a:ln>
            <a:noFill/>
          </a:ln>
        </p:spPr>
        <p:txBody>
          <a:bodyPr anchorCtr="0" anchor="t" bIns="34275" lIns="68575" spcFirstLastPara="1" rIns="68575" wrap="square" tIns="34275">
            <a:noAutofit/>
          </a:bodyPr>
          <a:lstStyle/>
          <a:p>
            <a:pPr indent="0" lvl="0" marL="0" rtl="0" algn="l">
              <a:lnSpc>
                <a:spcPct val="120000"/>
              </a:lnSpc>
              <a:spcBef>
                <a:spcPts val="800"/>
              </a:spcBef>
              <a:spcAft>
                <a:spcPts val="0"/>
              </a:spcAft>
              <a:buNone/>
            </a:pPr>
            <a:r>
              <a:rPr lang="en" sz="1300"/>
              <a:t>Notes/extra details eg. screenshots </a:t>
            </a:r>
            <a:endParaRPr sz="1300"/>
          </a:p>
          <a:p>
            <a:pPr indent="0" lvl="0" marL="0" rtl="0" algn="l">
              <a:lnSpc>
                <a:spcPct val="120000"/>
              </a:lnSpc>
              <a:spcBef>
                <a:spcPts val="1500"/>
              </a:spcBef>
              <a:spcAft>
                <a:spcPts val="0"/>
              </a:spcAft>
              <a:buNone/>
            </a:pPr>
            <a:r>
              <a:t/>
            </a:r>
            <a:endParaRPr sz="1300"/>
          </a:p>
          <a:p>
            <a:pPr indent="0" lvl="0" marL="0" rtl="0" algn="l">
              <a:lnSpc>
                <a:spcPct val="120000"/>
              </a:lnSpc>
              <a:spcBef>
                <a:spcPts val="1500"/>
              </a:spcBef>
              <a:spcAft>
                <a:spcPts val="1500"/>
              </a:spcAft>
              <a:buNone/>
            </a:pPr>
            <a:r>
              <a:t/>
            </a:r>
            <a:endParaRPr sz="1300"/>
          </a:p>
        </p:txBody>
      </p:sp>
      <p:cxnSp>
        <p:nvCxnSpPr>
          <p:cNvPr id="255" name="Google Shape;255;p35"/>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56" name="Google Shape;256;p35"/>
          <p:cNvPicPr preferRelativeResize="0"/>
          <p:nvPr/>
        </p:nvPicPr>
        <p:blipFill>
          <a:blip r:embed="rId5">
            <a:alphaModFix/>
          </a:blip>
          <a:stretch>
            <a:fillRect/>
          </a:stretch>
        </p:blipFill>
        <p:spPr>
          <a:xfrm>
            <a:off x="4805100" y="1620431"/>
            <a:ext cx="2157413" cy="2207419"/>
          </a:xfrm>
          <a:prstGeom prst="rect">
            <a:avLst/>
          </a:prstGeom>
          <a:noFill/>
          <a:ln>
            <a:noFill/>
          </a:ln>
        </p:spPr>
      </p:pic>
      <p:cxnSp>
        <p:nvCxnSpPr>
          <p:cNvPr id="257" name="Google Shape;257;p35"/>
          <p:cNvCxnSpPr/>
          <p:nvPr/>
        </p:nvCxnSpPr>
        <p:spPr>
          <a:xfrm flipH="1">
            <a:off x="6110869" y="2400281"/>
            <a:ext cx="1422600" cy="902100"/>
          </a:xfrm>
          <a:prstGeom prst="straightConnector1">
            <a:avLst/>
          </a:prstGeom>
          <a:noFill/>
          <a:ln cap="flat" cmpd="sng" w="28575">
            <a:solidFill>
              <a:srgbClr val="FF0000"/>
            </a:solidFill>
            <a:prstDash val="solid"/>
            <a:round/>
            <a:headEnd len="med" w="med" type="none"/>
            <a:tailEnd len="med" w="med" type="triangle"/>
          </a:ln>
        </p:spPr>
      </p:cxnSp>
      <p:sp>
        <p:nvSpPr>
          <p:cNvPr id="258" name="Google Shape;258;p35"/>
          <p:cNvSpPr/>
          <p:nvPr/>
        </p:nvSpPr>
        <p:spPr>
          <a:xfrm>
            <a:off x="7562606" y="1662694"/>
            <a:ext cx="1176300" cy="87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latin typeface="Nunito"/>
                <a:ea typeface="Nunito"/>
                <a:cs typeface="Nunito"/>
                <a:sym typeface="Nunito"/>
              </a:rPr>
              <a:t>Sold 1 cooker and earned a commission for it, but the app routinely shows that commission earned =0</a:t>
            </a:r>
            <a:endParaRPr b="1" sz="1100">
              <a:latin typeface="Nunito"/>
              <a:ea typeface="Nunito"/>
              <a:cs typeface="Nunito"/>
              <a:sym typeface="Nunito"/>
            </a:endParaRPr>
          </a:p>
        </p:txBody>
      </p:sp>
      <p:cxnSp>
        <p:nvCxnSpPr>
          <p:cNvPr id="259" name="Google Shape;259;p35"/>
          <p:cNvCxnSpPr/>
          <p:nvPr/>
        </p:nvCxnSpPr>
        <p:spPr>
          <a:xfrm flipH="1">
            <a:off x="5841863" y="2410125"/>
            <a:ext cx="1721100" cy="619800"/>
          </a:xfrm>
          <a:prstGeom prst="straightConnector1">
            <a:avLst/>
          </a:prstGeom>
          <a:noFill/>
          <a:ln cap="flat" cmpd="sng" w="28575">
            <a:solidFill>
              <a:srgbClr val="FF0000"/>
            </a:solidFill>
            <a:prstDash val="solid"/>
            <a:round/>
            <a:headEnd len="med" w="med" type="none"/>
            <a:tailEnd len="med" w="med" type="triangle"/>
          </a:ln>
        </p:spPr>
      </p:cxnSp>
      <p:sp>
        <p:nvSpPr>
          <p:cNvPr id="260" name="Google Shape;260;p35"/>
          <p:cNvSpPr/>
          <p:nvPr/>
        </p:nvSpPr>
        <p:spPr>
          <a:xfrm>
            <a:off x="7582631" y="68588"/>
            <a:ext cx="13278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Fixed in Previous Release</a:t>
            </a:r>
            <a:endParaRPr b="1" sz="11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6"/>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66" name="Google Shape;266;p36"/>
          <p:cNvSpPr txBox="1"/>
          <p:nvPr>
            <p:ph type="title"/>
          </p:nvPr>
        </p:nvSpPr>
        <p:spPr>
          <a:xfrm>
            <a:off x="903684" y="51437"/>
            <a:ext cx="59250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Fix: App still states Ksh 35 </a:t>
            </a:r>
            <a:r>
              <a:rPr lang="en"/>
              <a:t>minimum</a:t>
            </a:r>
            <a:endParaRPr/>
          </a:p>
        </p:txBody>
      </p:sp>
      <p:sp>
        <p:nvSpPr>
          <p:cNvPr id="267" name="Google Shape;267;p36"/>
          <p:cNvSpPr txBox="1"/>
          <p:nvPr>
            <p:ph idx="1" type="subTitle"/>
          </p:nvPr>
        </p:nvSpPr>
        <p:spPr>
          <a:xfrm>
            <a:off x="344025" y="866588"/>
            <a:ext cx="4023300" cy="36390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lang="en" sz="1300"/>
              <a:t>Description: </a:t>
            </a:r>
            <a:endParaRPr sz="1300"/>
          </a:p>
          <a:p>
            <a:pPr indent="0" lvl="0" marL="0" rtl="0" algn="l">
              <a:lnSpc>
                <a:spcPct val="100000"/>
              </a:lnSpc>
              <a:spcBef>
                <a:spcPts val="800"/>
              </a:spcBef>
              <a:spcAft>
                <a:spcPts val="0"/>
              </a:spcAft>
              <a:buNone/>
            </a:pPr>
            <a:r>
              <a:rPr b="1" lang="en" sz="1300"/>
              <a:t>Onboarding screen still states that you can buy as low as KSH 35, rather than KSH 30</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Expected outcome: Generally, any text in the app should align with the latest from the business. It would be good to map out the latest copy on the myKOKO app so that we ensure it is up-to-date with the most critical information.</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Fix description:</a:t>
            </a:r>
            <a:endParaRPr sz="1300"/>
          </a:p>
          <a:p>
            <a:pPr indent="0" lvl="0" marL="0" rtl="0" algn="l">
              <a:lnSpc>
                <a:spcPct val="100000"/>
              </a:lnSpc>
              <a:spcBef>
                <a:spcPts val="0"/>
              </a:spcBef>
              <a:spcAft>
                <a:spcPts val="0"/>
              </a:spcAft>
              <a:buNone/>
            </a:pPr>
            <a:r>
              <a:rPr lang="en" sz="1300"/>
              <a:t>The app should state that fuel can be bought for a little as </a:t>
            </a:r>
            <a:r>
              <a:rPr b="1" lang="en" sz="1300"/>
              <a:t>Ksh.30</a:t>
            </a:r>
            <a:endParaRPr b="1" sz="1300"/>
          </a:p>
        </p:txBody>
      </p:sp>
      <p:sp>
        <p:nvSpPr>
          <p:cNvPr id="268" name="Google Shape;268;p36"/>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cxnSp>
        <p:nvCxnSpPr>
          <p:cNvPr id="269" name="Google Shape;269;p36"/>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70" name="Google Shape;270;p36"/>
          <p:cNvPicPr preferRelativeResize="0"/>
          <p:nvPr/>
        </p:nvPicPr>
        <p:blipFill>
          <a:blip r:embed="rId5">
            <a:alphaModFix/>
          </a:blip>
          <a:stretch>
            <a:fillRect/>
          </a:stretch>
        </p:blipFill>
        <p:spPr>
          <a:xfrm>
            <a:off x="5855925" y="694975"/>
            <a:ext cx="2230124" cy="3964701"/>
          </a:xfrm>
          <a:prstGeom prst="rect">
            <a:avLst/>
          </a:prstGeom>
          <a:noFill/>
          <a:ln>
            <a:noFill/>
          </a:ln>
          <a:effectLst>
            <a:outerShdw blurRad="57150" rotWithShape="0" algn="bl" dir="5400000" dist="19050">
              <a:srgbClr val="000000">
                <a:alpha val="50000"/>
              </a:srgbClr>
            </a:outerShdw>
          </a:effectLst>
        </p:spPr>
      </p:pic>
      <p:sp>
        <p:nvSpPr>
          <p:cNvPr id="271" name="Google Shape;271;p36"/>
          <p:cNvSpPr/>
          <p:nvPr/>
        </p:nvSpPr>
        <p:spPr>
          <a:xfrm>
            <a:off x="7582631" y="68588"/>
            <a:ext cx="13278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Nunito"/>
                <a:ea typeface="Nunito"/>
                <a:cs typeface="Nunito"/>
                <a:sym typeface="Nunito"/>
              </a:rPr>
              <a:t>Approved</a:t>
            </a:r>
            <a:endParaRPr b="1" sz="1100">
              <a:latin typeface="Nunito"/>
              <a:ea typeface="Nunito"/>
              <a:cs typeface="Nunito"/>
              <a:sym typeface="Nunito"/>
            </a:endParaRPr>
          </a:p>
        </p:txBody>
      </p:sp>
      <p:sp>
        <p:nvSpPr>
          <p:cNvPr id="272" name="Google Shape;272;p36"/>
          <p:cNvSpPr/>
          <p:nvPr/>
        </p:nvSpPr>
        <p:spPr>
          <a:xfrm>
            <a:off x="67019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R40</a:t>
            </a:r>
            <a:endParaRPr b="1" sz="11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7"/>
          <p:cNvPicPr preferRelativeResize="0"/>
          <p:nvPr/>
        </p:nvPicPr>
        <p:blipFill rotWithShape="1">
          <a:blip r:embed="rId4">
            <a:alphaModFix/>
          </a:blip>
          <a:srcRect b="0" l="0" r="0" t="0"/>
          <a:stretch/>
        </p:blipFill>
        <p:spPr>
          <a:xfrm>
            <a:off x="1191" y="1191"/>
            <a:ext cx="1190" cy="1190"/>
          </a:xfrm>
          <a:prstGeom prst="rect">
            <a:avLst/>
          </a:prstGeom>
          <a:noFill/>
          <a:ln>
            <a:noFill/>
          </a:ln>
        </p:spPr>
      </p:pic>
      <p:sp>
        <p:nvSpPr>
          <p:cNvPr id="278" name="Google Shape;278;p37"/>
          <p:cNvSpPr txBox="1"/>
          <p:nvPr>
            <p:ph type="title"/>
          </p:nvPr>
        </p:nvSpPr>
        <p:spPr>
          <a:xfrm>
            <a:off x="920250" y="51425"/>
            <a:ext cx="5679900" cy="4410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Fix: App session is too short</a:t>
            </a:r>
            <a:endParaRPr/>
          </a:p>
        </p:txBody>
      </p:sp>
      <p:sp>
        <p:nvSpPr>
          <p:cNvPr id="279" name="Google Shape;279;p37"/>
          <p:cNvSpPr txBox="1"/>
          <p:nvPr>
            <p:ph idx="1" type="subTitle"/>
          </p:nvPr>
        </p:nvSpPr>
        <p:spPr>
          <a:xfrm>
            <a:off x="121825" y="641125"/>
            <a:ext cx="4169400" cy="41613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800"/>
              </a:spcBef>
              <a:spcAft>
                <a:spcPts val="0"/>
              </a:spcAft>
              <a:buNone/>
            </a:pPr>
            <a:r>
              <a:rPr b="1" lang="en" sz="1300"/>
              <a:t>The app currently logs users out after 35 seconds.</a:t>
            </a:r>
            <a:endParaRPr sz="1300">
              <a:highlight>
                <a:srgbClr val="F1C232"/>
              </a:highlight>
            </a:endParaRPr>
          </a:p>
          <a:p>
            <a:pPr indent="0" lvl="0" marL="0" rtl="0" algn="l">
              <a:lnSpc>
                <a:spcPct val="100000"/>
              </a:lnSpc>
              <a:spcBef>
                <a:spcPts val="0"/>
              </a:spcBef>
              <a:spcAft>
                <a:spcPts val="0"/>
              </a:spcAft>
              <a:buNone/>
            </a:pPr>
            <a:r>
              <a:rPr lang="en" sz="1300"/>
              <a:t>A planned fix (for early March) is to lengthen the app session to 35 seconds, but this may still be too short. What exactly are we protecting by keeping the session as short as it is? Are there other ways to solve for that? </a:t>
            </a:r>
            <a:endParaRPr sz="1300"/>
          </a:p>
          <a:p>
            <a:pPr indent="0" lvl="0" marL="0" rtl="0" algn="l">
              <a:lnSpc>
                <a:spcPct val="100000"/>
              </a:lnSpc>
              <a:spcBef>
                <a:spcPts val="0"/>
              </a:spcBef>
              <a:spcAft>
                <a:spcPts val="0"/>
              </a:spcAft>
              <a:buNone/>
            </a:pPr>
            <a:r>
              <a:t/>
            </a:r>
            <a:endParaRPr sz="1300"/>
          </a:p>
          <a:p>
            <a:pPr indent="0" lvl="0" marL="0" rtl="0" algn="l">
              <a:lnSpc>
                <a:spcPct val="100000"/>
              </a:lnSpc>
              <a:spcBef>
                <a:spcPts val="0"/>
              </a:spcBef>
              <a:spcAft>
                <a:spcPts val="0"/>
              </a:spcAft>
              <a:buNone/>
            </a:pPr>
            <a:r>
              <a:rPr lang="en" sz="1300"/>
              <a:t>Suggested Fix: </a:t>
            </a:r>
            <a:r>
              <a:rPr lang="en" sz="1300"/>
              <a:t>A</a:t>
            </a:r>
            <a:r>
              <a:rPr lang="en" sz="1300"/>
              <a:t>llow the user to protect key features of the app and stay logged in for longer.</a:t>
            </a:r>
            <a:endParaRPr sz="1300"/>
          </a:p>
          <a:p>
            <a:pPr indent="0" lvl="0" marL="0" rtl="0" algn="l">
              <a:lnSpc>
                <a:spcPct val="100000"/>
              </a:lnSpc>
              <a:spcBef>
                <a:spcPts val="0"/>
              </a:spcBef>
              <a:spcAft>
                <a:spcPts val="0"/>
              </a:spcAft>
              <a:buNone/>
            </a:pPr>
            <a:r>
              <a:t/>
            </a:r>
            <a:endParaRPr sz="1300"/>
          </a:p>
          <a:p>
            <a:pPr indent="-311150" lvl="0" marL="457200" rtl="0" algn="l">
              <a:lnSpc>
                <a:spcPct val="100000"/>
              </a:lnSpc>
              <a:spcBef>
                <a:spcPts val="0"/>
              </a:spcBef>
              <a:spcAft>
                <a:spcPts val="0"/>
              </a:spcAft>
              <a:buSzPts val="1300"/>
              <a:buAutoNum type="arabicPeriod"/>
            </a:pPr>
            <a:r>
              <a:rPr lang="en" sz="1300"/>
              <a:t>Add password protection to the ‘Share Credit’ feature. Steps:</a:t>
            </a:r>
            <a:endParaRPr sz="1300"/>
          </a:p>
          <a:p>
            <a:pPr indent="-311150" lvl="1" marL="914400" rtl="0" algn="l">
              <a:lnSpc>
                <a:spcPct val="100000"/>
              </a:lnSpc>
              <a:spcBef>
                <a:spcPts val="0"/>
              </a:spcBef>
              <a:spcAft>
                <a:spcPts val="0"/>
              </a:spcAft>
              <a:buSzPts val="1300"/>
              <a:buAutoNum type="alphaLcPeriod"/>
            </a:pPr>
            <a:r>
              <a:rPr lang="en" sz="1300"/>
              <a:t>User clicks on ‘Share Credit’ </a:t>
            </a:r>
            <a:endParaRPr sz="1300"/>
          </a:p>
          <a:p>
            <a:pPr indent="-311150" lvl="1" marL="914400" rtl="0" algn="l">
              <a:lnSpc>
                <a:spcPct val="100000"/>
              </a:lnSpc>
              <a:spcBef>
                <a:spcPts val="0"/>
              </a:spcBef>
              <a:spcAft>
                <a:spcPts val="0"/>
              </a:spcAft>
              <a:buSzPts val="1300"/>
              <a:buAutoNum type="alphaLcPeriod"/>
            </a:pPr>
            <a:r>
              <a:rPr lang="en" sz="1300"/>
              <a:t>They input the number and amount to send. </a:t>
            </a:r>
            <a:endParaRPr sz="1300"/>
          </a:p>
          <a:p>
            <a:pPr indent="-311150" lvl="1" marL="914400" rtl="0" algn="l">
              <a:lnSpc>
                <a:spcPct val="100000"/>
              </a:lnSpc>
              <a:spcBef>
                <a:spcPts val="0"/>
              </a:spcBef>
              <a:spcAft>
                <a:spcPts val="0"/>
              </a:spcAft>
              <a:buSzPts val="1300"/>
              <a:buAutoNum type="alphaLcPeriod"/>
            </a:pPr>
            <a:r>
              <a:rPr lang="en" sz="1300"/>
              <a:t>They tap ‘Send Money’</a:t>
            </a:r>
            <a:endParaRPr sz="1300"/>
          </a:p>
          <a:p>
            <a:pPr indent="-311150" lvl="1" marL="914400" rtl="0" algn="l">
              <a:lnSpc>
                <a:spcPct val="100000"/>
              </a:lnSpc>
              <a:spcBef>
                <a:spcPts val="0"/>
              </a:spcBef>
              <a:spcAft>
                <a:spcPts val="0"/>
              </a:spcAft>
              <a:buSzPts val="1300"/>
              <a:buAutoNum type="alphaLcPeriod"/>
            </a:pPr>
            <a:r>
              <a:rPr lang="en" sz="1300"/>
              <a:t>They type their secret PIN</a:t>
            </a:r>
            <a:endParaRPr sz="1300"/>
          </a:p>
          <a:p>
            <a:pPr indent="-311150" lvl="1" marL="914400" rtl="0" algn="l">
              <a:lnSpc>
                <a:spcPct val="100000"/>
              </a:lnSpc>
              <a:spcBef>
                <a:spcPts val="0"/>
              </a:spcBef>
              <a:spcAft>
                <a:spcPts val="0"/>
              </a:spcAft>
              <a:buSzPts val="1300"/>
              <a:buAutoNum type="alphaLcPeriod"/>
            </a:pPr>
            <a:r>
              <a:rPr lang="en" sz="1300"/>
              <a:t>Money/Credit is sent successfully</a:t>
            </a:r>
            <a:endParaRPr sz="1300"/>
          </a:p>
          <a:p>
            <a:pPr indent="-311150" lvl="0" marL="457200" rtl="0" algn="l">
              <a:lnSpc>
                <a:spcPct val="100000"/>
              </a:lnSpc>
              <a:spcBef>
                <a:spcPts val="0"/>
              </a:spcBef>
              <a:spcAft>
                <a:spcPts val="0"/>
              </a:spcAft>
              <a:buSzPts val="1300"/>
              <a:buAutoNum type="arabicPeriod"/>
            </a:pPr>
            <a:r>
              <a:rPr lang="en" sz="1300"/>
              <a:t>Keep the user logged in to the app </a:t>
            </a:r>
            <a:r>
              <a:rPr lang="en" sz="1300"/>
              <a:t>for 30 minutes (in background).</a:t>
            </a:r>
            <a:endParaRPr sz="1300"/>
          </a:p>
        </p:txBody>
      </p:sp>
      <p:sp>
        <p:nvSpPr>
          <p:cNvPr id="280" name="Google Shape;280;p37"/>
          <p:cNvSpPr txBox="1"/>
          <p:nvPr>
            <p:ph idx="12" type="sldNum"/>
          </p:nvPr>
        </p:nvSpPr>
        <p:spPr>
          <a:xfrm>
            <a:off x="6621244" y="3600520"/>
            <a:ext cx="240000" cy="257100"/>
          </a:xfrm>
          <a:prstGeom prst="rect">
            <a:avLst/>
          </a:prstGeom>
        </p:spPr>
        <p:txBody>
          <a:bodyPr anchorCtr="0" anchor="t"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281" name="Google Shape;281;p37"/>
          <p:cNvSpPr txBox="1"/>
          <p:nvPr>
            <p:ph idx="1" type="subTitle"/>
          </p:nvPr>
        </p:nvSpPr>
        <p:spPr>
          <a:xfrm>
            <a:off x="4805100" y="759050"/>
            <a:ext cx="4023300" cy="3677700"/>
          </a:xfrm>
          <a:prstGeom prst="rect">
            <a:avLst/>
          </a:prstGeom>
          <a:noFill/>
          <a:ln>
            <a:noFill/>
          </a:ln>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800"/>
              <a:buFont typeface="Arial"/>
              <a:buNone/>
            </a:pPr>
            <a:r>
              <a:rPr lang="en" sz="1300"/>
              <a:t>Notes/extra details eg. screenshots </a:t>
            </a:r>
            <a:endParaRPr sz="1300"/>
          </a:p>
          <a:p>
            <a:pPr indent="0" lvl="0" marL="0" rtl="0" algn="l">
              <a:lnSpc>
                <a:spcPct val="120000"/>
              </a:lnSpc>
              <a:spcBef>
                <a:spcPts val="1500"/>
              </a:spcBef>
              <a:spcAft>
                <a:spcPts val="0"/>
              </a:spcAft>
              <a:buNone/>
            </a:pPr>
            <a:r>
              <a:t/>
            </a:r>
            <a:endParaRPr sz="1300"/>
          </a:p>
          <a:p>
            <a:pPr indent="0" lvl="0" marL="0" rtl="0" algn="l">
              <a:lnSpc>
                <a:spcPct val="120000"/>
              </a:lnSpc>
              <a:spcBef>
                <a:spcPts val="1500"/>
              </a:spcBef>
              <a:spcAft>
                <a:spcPts val="1500"/>
              </a:spcAft>
              <a:buNone/>
            </a:pPr>
            <a:r>
              <a:t/>
            </a:r>
            <a:endParaRPr sz="1300"/>
          </a:p>
        </p:txBody>
      </p:sp>
      <p:cxnSp>
        <p:nvCxnSpPr>
          <p:cNvPr id="282" name="Google Shape;282;p37"/>
          <p:cNvCxnSpPr/>
          <p:nvPr/>
        </p:nvCxnSpPr>
        <p:spPr>
          <a:xfrm>
            <a:off x="4367250" y="759038"/>
            <a:ext cx="38400" cy="3830700"/>
          </a:xfrm>
          <a:prstGeom prst="straightConnector1">
            <a:avLst/>
          </a:prstGeom>
          <a:noFill/>
          <a:ln cap="flat" cmpd="sng" w="9525">
            <a:solidFill>
              <a:schemeClr val="dk2"/>
            </a:solidFill>
            <a:prstDash val="lgDash"/>
            <a:round/>
            <a:headEnd len="med" w="med" type="none"/>
            <a:tailEnd len="med" w="med" type="none"/>
          </a:ln>
        </p:spPr>
      </p:cxnSp>
      <p:sp>
        <p:nvSpPr>
          <p:cNvPr id="283" name="Google Shape;283;p37"/>
          <p:cNvSpPr/>
          <p:nvPr/>
        </p:nvSpPr>
        <p:spPr>
          <a:xfrm>
            <a:off x="7369300" y="68600"/>
            <a:ext cx="1541100" cy="5019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Approved</a:t>
            </a:r>
            <a:endParaRPr b="1" sz="1100">
              <a:latin typeface="Nunito"/>
              <a:ea typeface="Nunito"/>
              <a:cs typeface="Nunito"/>
              <a:sym typeface="Nunito"/>
            </a:endParaRPr>
          </a:p>
        </p:txBody>
      </p:sp>
      <p:pic>
        <p:nvPicPr>
          <p:cNvPr id="284" name="Google Shape;284;p37"/>
          <p:cNvPicPr preferRelativeResize="0"/>
          <p:nvPr/>
        </p:nvPicPr>
        <p:blipFill rotWithShape="1">
          <a:blip r:embed="rId5">
            <a:alphaModFix/>
          </a:blip>
          <a:srcRect b="0" l="0" r="0" t="15561"/>
          <a:stretch/>
        </p:blipFill>
        <p:spPr>
          <a:xfrm>
            <a:off x="6955925" y="1549400"/>
            <a:ext cx="1874450" cy="2813626"/>
          </a:xfrm>
          <a:prstGeom prst="rect">
            <a:avLst/>
          </a:prstGeom>
          <a:noFill/>
          <a:ln>
            <a:noFill/>
          </a:ln>
          <a:effectLst>
            <a:outerShdw blurRad="57150" rotWithShape="0" algn="bl" dir="5400000" dist="19050">
              <a:srgbClr val="000000">
                <a:alpha val="50000"/>
              </a:srgbClr>
            </a:outerShdw>
          </a:effectLst>
        </p:spPr>
      </p:pic>
      <p:pic>
        <p:nvPicPr>
          <p:cNvPr id="285" name="Google Shape;285;p37"/>
          <p:cNvPicPr preferRelativeResize="0"/>
          <p:nvPr/>
        </p:nvPicPr>
        <p:blipFill>
          <a:blip r:embed="rId6">
            <a:alphaModFix/>
          </a:blip>
          <a:stretch>
            <a:fillRect/>
          </a:stretch>
        </p:blipFill>
        <p:spPr>
          <a:xfrm>
            <a:off x="4833028" y="1247150"/>
            <a:ext cx="1924124" cy="3420675"/>
          </a:xfrm>
          <a:prstGeom prst="rect">
            <a:avLst/>
          </a:prstGeom>
          <a:noFill/>
          <a:ln>
            <a:noFill/>
          </a:ln>
          <a:effectLst>
            <a:outerShdw blurRad="57150" rotWithShape="0" algn="bl" dir="5400000" dist="19050">
              <a:srgbClr val="000000">
                <a:alpha val="50000"/>
              </a:srgbClr>
            </a:outerShdw>
          </a:effectLst>
        </p:spPr>
      </p:pic>
      <p:sp>
        <p:nvSpPr>
          <p:cNvPr id="286" name="Google Shape;286;p37"/>
          <p:cNvSpPr/>
          <p:nvPr/>
        </p:nvSpPr>
        <p:spPr>
          <a:xfrm>
            <a:off x="65495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R39</a:t>
            </a:r>
            <a:endParaRPr b="1" sz="11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Display Referrer Code</a:t>
            </a:r>
            <a:endParaRPr/>
          </a:p>
        </p:txBody>
      </p:sp>
      <p:sp>
        <p:nvSpPr>
          <p:cNvPr id="292" name="Google Shape;292;p38"/>
          <p:cNvSpPr txBox="1"/>
          <p:nvPr>
            <p:ph idx="1" type="subTitle"/>
          </p:nvPr>
        </p:nvSpPr>
        <p:spPr>
          <a:xfrm>
            <a:off x="134925" y="923150"/>
            <a:ext cx="4404000" cy="3639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Context: </a:t>
            </a:r>
            <a:endParaRPr b="1" sz="1300"/>
          </a:p>
          <a:p>
            <a:pPr indent="0" lvl="0" marL="0" rtl="0" algn="l">
              <a:spcBef>
                <a:spcPts val="800"/>
              </a:spcBef>
              <a:spcAft>
                <a:spcPts val="0"/>
              </a:spcAft>
              <a:buNone/>
            </a:pPr>
            <a:r>
              <a:rPr lang="en" sz="1300"/>
              <a:t>When users log into MyKOKO for the first time, they are requested to share a referral code of the person that introduced them to KOKO.</a:t>
            </a:r>
            <a:endParaRPr sz="1300"/>
          </a:p>
          <a:p>
            <a:pPr indent="0" lvl="0" marL="0" rtl="0" algn="l">
              <a:spcBef>
                <a:spcPts val="800"/>
              </a:spcBef>
              <a:spcAft>
                <a:spcPts val="0"/>
              </a:spcAft>
              <a:buNone/>
            </a:pPr>
            <a:r>
              <a:t/>
            </a:r>
            <a:endParaRPr sz="1200"/>
          </a:p>
          <a:p>
            <a:pPr indent="0" lvl="0" marL="0" rtl="0" algn="l">
              <a:spcBef>
                <a:spcPts val="800"/>
              </a:spcBef>
              <a:spcAft>
                <a:spcPts val="0"/>
              </a:spcAft>
              <a:buNone/>
            </a:pPr>
            <a:r>
              <a:rPr b="1" lang="en" sz="1300"/>
              <a:t>Fix Description:</a:t>
            </a:r>
            <a:endParaRPr b="1" sz="1300"/>
          </a:p>
          <a:p>
            <a:pPr indent="0" lvl="0" marL="0" rtl="0" algn="l">
              <a:spcBef>
                <a:spcPts val="800"/>
              </a:spcBef>
              <a:spcAft>
                <a:spcPts val="0"/>
              </a:spcAft>
              <a:buNone/>
            </a:pPr>
            <a:r>
              <a:rPr lang="en" sz="1300">
                <a:solidFill>
                  <a:srgbClr val="222222"/>
                </a:solidFill>
                <a:highlight>
                  <a:srgbClr val="FFFFFF"/>
                </a:highlight>
              </a:rPr>
              <a:t>Display this request only if:</a:t>
            </a:r>
            <a:endParaRPr sz="1300">
              <a:solidFill>
                <a:srgbClr val="222222"/>
              </a:solidFill>
              <a:highlight>
                <a:srgbClr val="FFFFFF"/>
              </a:highlight>
            </a:endParaRPr>
          </a:p>
          <a:p>
            <a:pPr indent="-311150" lvl="0" marL="457200" rtl="0" algn="l">
              <a:spcBef>
                <a:spcPts val="800"/>
              </a:spcBef>
              <a:spcAft>
                <a:spcPts val="0"/>
              </a:spcAft>
              <a:buClr>
                <a:srgbClr val="222222"/>
              </a:buClr>
              <a:buSzPts val="1300"/>
              <a:buChar char="●"/>
            </a:pPr>
            <a:r>
              <a:rPr lang="en" sz="1300">
                <a:solidFill>
                  <a:srgbClr val="222222"/>
                </a:solidFill>
                <a:highlight>
                  <a:srgbClr val="FFFFFF"/>
                </a:highlight>
              </a:rPr>
              <a:t>Customer does not own a cooker</a:t>
            </a:r>
            <a:endParaRPr sz="1300">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sz="1300">
                <a:solidFill>
                  <a:srgbClr val="222222"/>
                </a:solidFill>
                <a:highlight>
                  <a:srgbClr val="FFFFFF"/>
                </a:highlight>
              </a:rPr>
              <a:t>Customer does not have a referral code logged against them on KOKO Core</a:t>
            </a:r>
            <a:endParaRPr sz="1300">
              <a:solidFill>
                <a:srgbClr val="222222"/>
              </a:solidFill>
              <a:highlight>
                <a:srgbClr val="FFFFFF"/>
              </a:highlight>
            </a:endParaRPr>
          </a:p>
        </p:txBody>
      </p:sp>
      <p:cxnSp>
        <p:nvCxnSpPr>
          <p:cNvPr id="293" name="Google Shape;293;p38"/>
          <p:cNvCxnSpPr/>
          <p:nvPr/>
        </p:nvCxnSpPr>
        <p:spPr>
          <a:xfrm>
            <a:off x="4753550" y="854888"/>
            <a:ext cx="38400" cy="3830700"/>
          </a:xfrm>
          <a:prstGeom prst="straightConnector1">
            <a:avLst/>
          </a:prstGeom>
          <a:noFill/>
          <a:ln cap="flat" cmpd="sng" w="9525">
            <a:solidFill>
              <a:schemeClr val="dk2"/>
            </a:solidFill>
            <a:prstDash val="lgDash"/>
            <a:round/>
            <a:headEnd len="med" w="med" type="none"/>
            <a:tailEnd len="med" w="med" type="none"/>
          </a:ln>
        </p:spPr>
      </p:cxnSp>
      <p:pic>
        <p:nvPicPr>
          <p:cNvPr id="294" name="Google Shape;294;p38"/>
          <p:cNvPicPr preferRelativeResize="0"/>
          <p:nvPr/>
        </p:nvPicPr>
        <p:blipFill>
          <a:blip r:embed="rId3">
            <a:alphaModFix/>
          </a:blip>
          <a:stretch>
            <a:fillRect/>
          </a:stretch>
        </p:blipFill>
        <p:spPr>
          <a:xfrm>
            <a:off x="4854175" y="950750"/>
            <a:ext cx="2046937" cy="3639002"/>
          </a:xfrm>
          <a:prstGeom prst="rect">
            <a:avLst/>
          </a:prstGeom>
          <a:noFill/>
          <a:ln>
            <a:noFill/>
          </a:ln>
          <a:effectLst>
            <a:outerShdw blurRad="57150" rotWithShape="0" algn="bl" dir="5400000" dist="19050">
              <a:srgbClr val="000000">
                <a:alpha val="50000"/>
              </a:srgbClr>
            </a:outerShdw>
          </a:effectLst>
        </p:spPr>
      </p:pic>
      <p:pic>
        <p:nvPicPr>
          <p:cNvPr id="295" name="Google Shape;295;p38"/>
          <p:cNvPicPr preferRelativeResize="0"/>
          <p:nvPr/>
        </p:nvPicPr>
        <p:blipFill>
          <a:blip r:embed="rId4">
            <a:alphaModFix/>
          </a:blip>
          <a:stretch>
            <a:fillRect/>
          </a:stretch>
        </p:blipFill>
        <p:spPr>
          <a:xfrm>
            <a:off x="7063950" y="950750"/>
            <a:ext cx="1976490" cy="3513750"/>
          </a:xfrm>
          <a:prstGeom prst="rect">
            <a:avLst/>
          </a:prstGeom>
          <a:noFill/>
          <a:ln>
            <a:noFill/>
          </a:ln>
          <a:effectLst>
            <a:outerShdw blurRad="57150" rotWithShape="0" algn="bl" dir="5400000" dist="19050">
              <a:srgbClr val="000000">
                <a:alpha val="50000"/>
              </a:srgbClr>
            </a:outerShdw>
          </a:effectLst>
        </p:spPr>
      </p:pic>
      <p:sp>
        <p:nvSpPr>
          <p:cNvPr id="296" name="Google Shape;296;p38"/>
          <p:cNvSpPr/>
          <p:nvPr/>
        </p:nvSpPr>
        <p:spPr>
          <a:xfrm>
            <a:off x="7582631" y="68588"/>
            <a:ext cx="1327800" cy="501900"/>
          </a:xfrm>
          <a:prstGeom prst="rect">
            <a:avLst/>
          </a:prstGeom>
          <a:solidFill>
            <a:srgbClr val="D0E0E3"/>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Updated Post-Demo</a:t>
            </a:r>
            <a:endParaRPr b="1" sz="1100">
              <a:latin typeface="Nunito"/>
              <a:ea typeface="Nunito"/>
              <a:cs typeface="Nunito"/>
              <a:sym typeface="Nunito"/>
            </a:endParaRPr>
          </a:p>
        </p:txBody>
      </p:sp>
      <p:sp>
        <p:nvSpPr>
          <p:cNvPr id="297" name="Google Shape;297;p38"/>
          <p:cNvSpPr/>
          <p:nvPr/>
        </p:nvSpPr>
        <p:spPr>
          <a:xfrm>
            <a:off x="66257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R40</a:t>
            </a:r>
            <a:endParaRPr b="1" sz="11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900125" y="68575"/>
            <a:ext cx="60003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000"/>
              <a:t>Display the accurate bonus amount per customer type</a:t>
            </a:r>
            <a:endParaRPr sz="2000"/>
          </a:p>
        </p:txBody>
      </p:sp>
      <p:sp>
        <p:nvSpPr>
          <p:cNvPr id="303" name="Google Shape;303;p39"/>
          <p:cNvSpPr txBox="1"/>
          <p:nvPr>
            <p:ph idx="1" type="subTitle"/>
          </p:nvPr>
        </p:nvSpPr>
        <p:spPr>
          <a:xfrm>
            <a:off x="134925" y="923150"/>
            <a:ext cx="4404000" cy="38307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300"/>
              <a:t>Context:</a:t>
            </a:r>
            <a:r>
              <a:rPr lang="en" sz="1300"/>
              <a:t> </a:t>
            </a:r>
            <a:endParaRPr sz="1300"/>
          </a:p>
          <a:p>
            <a:pPr indent="-311150" lvl="0" marL="457200" rtl="0" algn="l">
              <a:spcBef>
                <a:spcPts val="800"/>
              </a:spcBef>
              <a:spcAft>
                <a:spcPts val="0"/>
              </a:spcAft>
              <a:buSzPts val="1300"/>
              <a:buChar char="-"/>
            </a:pPr>
            <a:r>
              <a:rPr lang="en" sz="1300"/>
              <a:t>On the Make Money &amp; Home Screen, the bonus amount that the customer can earn is displayed on the card at the bottom of the page. </a:t>
            </a:r>
            <a:endParaRPr sz="1300"/>
          </a:p>
          <a:p>
            <a:pPr indent="-311150" lvl="0" marL="457200" rtl="0" algn="l">
              <a:spcBef>
                <a:spcPts val="0"/>
              </a:spcBef>
              <a:spcAft>
                <a:spcPts val="0"/>
              </a:spcAft>
              <a:buSzPts val="1300"/>
              <a:buChar char="-"/>
            </a:pPr>
            <a:r>
              <a:rPr lang="en" sz="1300"/>
              <a:t>Different customer types earn different bonus amounts. The amount displayed now is a static Ksh.250, even though not every user/customer earns Ksh.250 for making a sale.</a:t>
            </a:r>
            <a:endParaRPr sz="1300"/>
          </a:p>
          <a:p>
            <a:pPr indent="0" lvl="0" marL="0" rtl="0" algn="l">
              <a:spcBef>
                <a:spcPts val="800"/>
              </a:spcBef>
              <a:spcAft>
                <a:spcPts val="0"/>
              </a:spcAft>
              <a:buNone/>
            </a:pPr>
            <a:r>
              <a:rPr b="1" lang="en" sz="1300"/>
              <a:t>Fix Description:</a:t>
            </a:r>
            <a:endParaRPr b="1" sz="1300"/>
          </a:p>
          <a:p>
            <a:pPr indent="0" lvl="0" marL="0" rtl="0" algn="l">
              <a:spcBef>
                <a:spcPts val="800"/>
              </a:spcBef>
              <a:spcAft>
                <a:spcPts val="0"/>
              </a:spcAft>
              <a:buNone/>
            </a:pPr>
            <a:r>
              <a:rPr lang="en" sz="1300">
                <a:solidFill>
                  <a:srgbClr val="222222"/>
                </a:solidFill>
                <a:highlight>
                  <a:srgbClr val="FFFFFF"/>
                </a:highlight>
              </a:rPr>
              <a:t>Display the correct bonus amount per customer type: </a:t>
            </a:r>
            <a:endParaRPr sz="1300">
              <a:solidFill>
                <a:srgbClr val="222222"/>
              </a:solidFill>
              <a:highlight>
                <a:srgbClr val="FFFFFF"/>
              </a:highlight>
            </a:endParaRPr>
          </a:p>
          <a:p>
            <a:pPr indent="-311150" lvl="0" marL="457200" rtl="0" algn="l">
              <a:spcBef>
                <a:spcPts val="800"/>
              </a:spcBef>
              <a:spcAft>
                <a:spcPts val="0"/>
              </a:spcAft>
              <a:buClr>
                <a:srgbClr val="222222"/>
              </a:buClr>
              <a:buSzPts val="1300"/>
              <a:buChar char="●"/>
            </a:pPr>
            <a:r>
              <a:rPr lang="en" sz="1300">
                <a:solidFill>
                  <a:srgbClr val="222222"/>
                </a:solidFill>
                <a:highlight>
                  <a:srgbClr val="FFFFFF"/>
                </a:highlight>
              </a:rPr>
              <a:t>Customer - Ksh.250</a:t>
            </a:r>
            <a:endParaRPr sz="1300">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sz="1300">
                <a:solidFill>
                  <a:srgbClr val="222222"/>
                </a:solidFill>
                <a:highlight>
                  <a:srgbClr val="FFFFFF"/>
                </a:highlight>
              </a:rPr>
              <a:t>CSR - Ksh. 550</a:t>
            </a:r>
            <a:endParaRPr sz="1300">
              <a:solidFill>
                <a:srgbClr val="222222"/>
              </a:solidFill>
              <a:highlight>
                <a:srgbClr val="FFFFFF"/>
              </a:highlight>
            </a:endParaRPr>
          </a:p>
          <a:p>
            <a:pPr indent="-311150" lvl="0" marL="457200" rtl="0" algn="l">
              <a:spcBef>
                <a:spcPts val="0"/>
              </a:spcBef>
              <a:spcAft>
                <a:spcPts val="0"/>
              </a:spcAft>
              <a:buClr>
                <a:srgbClr val="222222"/>
              </a:buClr>
              <a:buSzPts val="1300"/>
              <a:buChar char="●"/>
            </a:pPr>
            <a:r>
              <a:rPr lang="en" sz="1300">
                <a:solidFill>
                  <a:srgbClr val="222222"/>
                </a:solidFill>
                <a:highlight>
                  <a:srgbClr val="FFFFFF"/>
                </a:highlight>
              </a:rPr>
              <a:t>Employee - Ksh.500</a:t>
            </a:r>
            <a:endParaRPr sz="1300">
              <a:solidFill>
                <a:srgbClr val="222222"/>
              </a:solidFill>
              <a:highlight>
                <a:srgbClr val="FFFFFF"/>
              </a:highlight>
            </a:endParaRPr>
          </a:p>
        </p:txBody>
      </p:sp>
      <p:cxnSp>
        <p:nvCxnSpPr>
          <p:cNvPr id="304" name="Google Shape;304;p39"/>
          <p:cNvCxnSpPr/>
          <p:nvPr/>
        </p:nvCxnSpPr>
        <p:spPr>
          <a:xfrm>
            <a:off x="4753550" y="854888"/>
            <a:ext cx="38400" cy="3830700"/>
          </a:xfrm>
          <a:prstGeom prst="straightConnector1">
            <a:avLst/>
          </a:prstGeom>
          <a:noFill/>
          <a:ln cap="flat" cmpd="sng" w="9525">
            <a:solidFill>
              <a:schemeClr val="dk2"/>
            </a:solidFill>
            <a:prstDash val="lgDash"/>
            <a:round/>
            <a:headEnd len="med" w="med" type="none"/>
            <a:tailEnd len="med" w="med" type="none"/>
          </a:ln>
        </p:spPr>
      </p:cxnSp>
      <p:sp>
        <p:nvSpPr>
          <p:cNvPr id="305" name="Google Shape;305;p39"/>
          <p:cNvSpPr/>
          <p:nvPr/>
        </p:nvSpPr>
        <p:spPr>
          <a:xfrm>
            <a:off x="7735031" y="68588"/>
            <a:ext cx="1327800" cy="5019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latin typeface="Nunito"/>
                <a:ea typeface="Nunito"/>
                <a:cs typeface="Nunito"/>
                <a:sym typeface="Nunito"/>
              </a:rPr>
              <a:t>Introduced</a:t>
            </a:r>
            <a:r>
              <a:rPr b="1" lang="en" sz="1100">
                <a:latin typeface="Nunito"/>
                <a:ea typeface="Nunito"/>
                <a:cs typeface="Nunito"/>
                <a:sym typeface="Nunito"/>
              </a:rPr>
              <a:t> Post-Demo</a:t>
            </a:r>
            <a:endParaRPr b="1" sz="1100">
              <a:latin typeface="Nunito"/>
              <a:ea typeface="Nunito"/>
              <a:cs typeface="Nunito"/>
              <a:sym typeface="Nunito"/>
            </a:endParaRPr>
          </a:p>
        </p:txBody>
      </p:sp>
      <p:pic>
        <p:nvPicPr>
          <p:cNvPr id="306" name="Google Shape;306;p39"/>
          <p:cNvPicPr preferRelativeResize="0"/>
          <p:nvPr/>
        </p:nvPicPr>
        <p:blipFill>
          <a:blip r:embed="rId3">
            <a:alphaModFix/>
          </a:blip>
          <a:stretch>
            <a:fillRect/>
          </a:stretch>
        </p:blipFill>
        <p:spPr>
          <a:xfrm>
            <a:off x="5320875" y="1038438"/>
            <a:ext cx="1917250" cy="3408426"/>
          </a:xfrm>
          <a:prstGeom prst="rect">
            <a:avLst/>
          </a:prstGeom>
          <a:noFill/>
          <a:ln>
            <a:noFill/>
          </a:ln>
          <a:effectLst>
            <a:outerShdw blurRad="57150" rotWithShape="0" algn="bl" dir="5400000" dist="19050">
              <a:srgbClr val="000000">
                <a:alpha val="50000"/>
              </a:srgbClr>
            </a:outerShdw>
          </a:effectLst>
        </p:spPr>
      </p:pic>
      <p:cxnSp>
        <p:nvCxnSpPr>
          <p:cNvPr id="307" name="Google Shape;307;p39"/>
          <p:cNvCxnSpPr/>
          <p:nvPr/>
        </p:nvCxnSpPr>
        <p:spPr>
          <a:xfrm flipH="1" rot="10800000">
            <a:off x="6589550" y="2522200"/>
            <a:ext cx="1011000" cy="723600"/>
          </a:xfrm>
          <a:prstGeom prst="straightConnector1">
            <a:avLst/>
          </a:prstGeom>
          <a:noFill/>
          <a:ln cap="flat" cmpd="sng" w="28575">
            <a:solidFill>
              <a:srgbClr val="FF0000"/>
            </a:solidFill>
            <a:prstDash val="solid"/>
            <a:round/>
            <a:headEnd len="med" w="med" type="triangle"/>
            <a:tailEnd len="med" w="med" type="none"/>
          </a:ln>
        </p:spPr>
      </p:cxnSp>
      <p:sp>
        <p:nvSpPr>
          <p:cNvPr id="308" name="Google Shape;308;p39"/>
          <p:cNvSpPr/>
          <p:nvPr/>
        </p:nvSpPr>
        <p:spPr>
          <a:xfrm>
            <a:off x="7602250" y="1759250"/>
            <a:ext cx="1327800" cy="2576700"/>
          </a:xfrm>
          <a:prstGeom prst="rect">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b="1" lang="en" sz="1100">
                <a:latin typeface="Nunito"/>
                <a:ea typeface="Nunito"/>
                <a:cs typeface="Nunito"/>
                <a:sym typeface="Nunito"/>
              </a:rPr>
              <a:t>Different customer types earn different bonus amounts. </a:t>
            </a:r>
            <a:endParaRPr b="1" sz="1100">
              <a:latin typeface="Nunito"/>
              <a:ea typeface="Nunito"/>
              <a:cs typeface="Nunito"/>
              <a:sym typeface="Nunito"/>
            </a:endParaRPr>
          </a:p>
          <a:p>
            <a:pPr indent="0" lvl="0" marL="0" rtl="0" algn="l">
              <a:spcBef>
                <a:spcPts val="0"/>
              </a:spcBef>
              <a:spcAft>
                <a:spcPts val="0"/>
              </a:spcAft>
              <a:buNone/>
            </a:pPr>
            <a:r>
              <a:t/>
            </a:r>
            <a:endParaRPr b="1" sz="1100">
              <a:latin typeface="Nunito"/>
              <a:ea typeface="Nunito"/>
              <a:cs typeface="Nunito"/>
              <a:sym typeface="Nunito"/>
            </a:endParaRPr>
          </a:p>
          <a:p>
            <a:pPr indent="0" lvl="0" marL="0" rtl="0" algn="l">
              <a:spcBef>
                <a:spcPts val="0"/>
              </a:spcBef>
              <a:spcAft>
                <a:spcPts val="0"/>
              </a:spcAft>
              <a:buNone/>
            </a:pPr>
            <a:r>
              <a:rPr b="1" lang="en" sz="1100">
                <a:latin typeface="Nunito"/>
                <a:ea typeface="Nunito"/>
                <a:cs typeface="Nunito"/>
                <a:sym typeface="Nunito"/>
              </a:rPr>
              <a:t>This amount should reflect the correct bonus amount per customer type.</a:t>
            </a:r>
            <a:endParaRPr b="1" sz="1100">
              <a:latin typeface="Nunito"/>
              <a:ea typeface="Nunito"/>
              <a:cs typeface="Nunito"/>
              <a:sym typeface="Nunito"/>
            </a:endParaRPr>
          </a:p>
        </p:txBody>
      </p:sp>
      <p:sp>
        <p:nvSpPr>
          <p:cNvPr id="309" name="Google Shape;309;p39"/>
          <p:cNvSpPr/>
          <p:nvPr/>
        </p:nvSpPr>
        <p:spPr>
          <a:xfrm>
            <a:off x="6930528" y="68600"/>
            <a:ext cx="727500" cy="501900"/>
          </a:xfrm>
          <a:prstGeom prst="rect">
            <a:avLst/>
          </a:prstGeom>
          <a:solidFill>
            <a:srgbClr val="D9D2E9"/>
          </a:solidFill>
          <a:ln cap="flat" cmpd="sng" w="9525">
            <a:solidFill>
              <a:schemeClr val="dk2"/>
            </a:solidFill>
            <a:prstDash val="dash"/>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Nunito"/>
                <a:ea typeface="Nunito"/>
                <a:cs typeface="Nunito"/>
                <a:sym typeface="Nunito"/>
              </a:rPr>
              <a:t>R40</a:t>
            </a:r>
            <a:endParaRPr b="1" sz="11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